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44"/>
  </p:handoutMasterIdLst>
  <p:sldIdLst>
    <p:sldId id="277" r:id="rId3"/>
    <p:sldId id="279" r:id="rId5"/>
    <p:sldId id="280" r:id="rId6"/>
    <p:sldId id="320" r:id="rId7"/>
    <p:sldId id="274" r:id="rId8"/>
    <p:sldId id="294" r:id="rId9"/>
    <p:sldId id="281" r:id="rId10"/>
    <p:sldId id="297" r:id="rId11"/>
    <p:sldId id="282" r:id="rId12"/>
    <p:sldId id="295" r:id="rId13"/>
    <p:sldId id="299" r:id="rId14"/>
    <p:sldId id="284" r:id="rId15"/>
    <p:sldId id="300" r:id="rId16"/>
    <p:sldId id="293" r:id="rId17"/>
    <p:sldId id="285" r:id="rId18"/>
    <p:sldId id="286" r:id="rId19"/>
    <p:sldId id="301" r:id="rId20"/>
    <p:sldId id="288" r:id="rId21"/>
    <p:sldId id="289" r:id="rId22"/>
    <p:sldId id="302" r:id="rId23"/>
    <p:sldId id="303" r:id="rId24"/>
    <p:sldId id="304" r:id="rId25"/>
    <p:sldId id="290" r:id="rId26"/>
    <p:sldId id="291" r:id="rId27"/>
    <p:sldId id="305" r:id="rId28"/>
    <p:sldId id="306" r:id="rId29"/>
    <p:sldId id="308" r:id="rId30"/>
    <p:sldId id="311" r:id="rId31"/>
    <p:sldId id="312" r:id="rId32"/>
    <p:sldId id="313" r:id="rId33"/>
    <p:sldId id="307" r:id="rId34"/>
    <p:sldId id="309" r:id="rId35"/>
    <p:sldId id="310" r:id="rId36"/>
    <p:sldId id="314" r:id="rId37"/>
    <p:sldId id="315" r:id="rId38"/>
    <p:sldId id="316" r:id="rId39"/>
    <p:sldId id="317" r:id="rId40"/>
    <p:sldId id="319" r:id="rId41"/>
    <p:sldId id="318" r:id="rId42"/>
    <p:sldId id="278" r:id="rId43"/>
  </p:sldIdLst>
  <p:sldSz cx="9144000" cy="6858000" type="screen4x3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A1917"/>
    <a:srgbClr val="F20000"/>
    <a:srgbClr val="D42632"/>
    <a:srgbClr val="C62621"/>
    <a:srgbClr val="BA0200"/>
    <a:srgbClr val="FD6F66"/>
    <a:srgbClr val="E99B96"/>
    <a:srgbClr val="FD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15" autoAdjust="0"/>
    <p:restoredTop sz="94718" autoAdjust="0"/>
  </p:normalViewPr>
  <p:slideViewPr>
    <p:cSldViewPr>
      <p:cViewPr varScale="1">
        <p:scale>
          <a:sx n="69" d="100"/>
          <a:sy n="69" d="100"/>
        </p:scale>
        <p:origin x="1416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4" d="100"/>
          <a:sy n="54" d="100"/>
        </p:scale>
        <p:origin x="-2928" y="-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7" Type="http://schemas.openxmlformats.org/officeDocument/2006/relationships/tableStyles" Target="tableStyles.xml"/><Relationship Id="rId46" Type="http://schemas.openxmlformats.org/officeDocument/2006/relationships/viewProps" Target="viewProps.xml"/><Relationship Id="rId45" Type="http://schemas.openxmlformats.org/officeDocument/2006/relationships/presProps" Target="presProps.xml"/><Relationship Id="rId44" Type="http://schemas.openxmlformats.org/officeDocument/2006/relationships/handoutMaster" Target="handoutMasters/handoutMaster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</a:defRPr>
            </a:lvl1pPr>
          </a:lstStyle>
          <a:p>
            <a:pPr>
              <a:defRPr/>
            </a:pPr>
            <a:fld id="{D79E4519-6550-49B3-9794-58DBD6F11271}" type="datetimeFigureOut">
              <a:rPr lang="zh-CN" altLang="en-US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</a:defRPr>
            </a:lvl1pPr>
          </a:lstStyle>
          <a:p>
            <a:pPr>
              <a:defRPr/>
            </a:pPr>
            <a:fld id="{50011D56-1D7F-4E80-BB7D-453ACA30B383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</a:defRPr>
            </a:lvl1pPr>
          </a:lstStyle>
          <a:p>
            <a:pPr>
              <a:defRPr/>
            </a:pPr>
            <a:fld id="{4E54BFC3-C851-4321-9FA7-A2080F52D694}" type="datetimeFigureOut">
              <a:rPr lang="zh-CN" altLang="en-US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noProof="0" smtClean="0"/>
              <a:t>单击此处编辑母版文本样式</a:t>
            </a:r>
            <a:endParaRPr lang="zh-CN" altLang="en-US" noProof="0" smtClean="0"/>
          </a:p>
          <a:p>
            <a:pPr lvl="1"/>
            <a:r>
              <a:rPr lang="zh-CN" altLang="en-US" noProof="0" smtClean="0"/>
              <a:t>第二级</a:t>
            </a:r>
            <a:endParaRPr lang="zh-CN" altLang="en-US" noProof="0" smtClean="0"/>
          </a:p>
          <a:p>
            <a:pPr lvl="2"/>
            <a:r>
              <a:rPr lang="zh-CN" altLang="en-US" noProof="0" smtClean="0"/>
              <a:t>第三级</a:t>
            </a:r>
            <a:endParaRPr lang="zh-CN" altLang="en-US" noProof="0" smtClean="0"/>
          </a:p>
          <a:p>
            <a:pPr lvl="3"/>
            <a:r>
              <a:rPr lang="zh-CN" altLang="en-US" noProof="0" smtClean="0"/>
              <a:t>第四级</a:t>
            </a:r>
            <a:endParaRPr lang="zh-CN" altLang="en-US" noProof="0" smtClean="0"/>
          </a:p>
          <a:p>
            <a:pPr lvl="4"/>
            <a:r>
              <a:rPr lang="zh-CN" altLang="en-US" noProof="0" smtClean="0"/>
              <a:t>第五级</a:t>
            </a:r>
            <a:endParaRPr lang="zh-CN" altLang="en-US" noProof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+mn-ea"/>
              </a:defRPr>
            </a:lvl1pPr>
          </a:lstStyle>
          <a:p>
            <a:pPr>
              <a:defRPr/>
            </a:pPr>
            <a:fld id="{6861CAF8-505D-4651-A220-FEAE67D688C8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16386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6387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 wrap="square" numCol="1" anchorCtr="0" compatLnSpc="1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E0391B8F-22AE-46C5-AC50-3A2216F44968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18434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8435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 wrap="square" numCol="1" anchorCtr="0" compatLnSpc="1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A7EE502B-BF24-493C-8804-2B60569957F1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26626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26627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 wrap="square" numCol="1" anchorCtr="0" compatLnSpc="1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9F88E691-32EC-4A97-B93E-488CE6FFBE51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32770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32771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 wrap="square" numCol="1" anchorCtr="0" compatLnSpc="1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4031C80B-1217-42E1-BE7E-705BF1FC5A0A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</p:spPr>
      </p:sp>
      <p:sp>
        <p:nvSpPr>
          <p:cNvPr id="48130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48131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</a:ln>
        </p:spPr>
        <p:txBody>
          <a:bodyPr wrap="square" numCol="1" anchorCtr="0" compatLnSpc="1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27BF4809-163B-44F6-814C-8403AC83291A}" type="slidenum">
              <a:rPr lang="zh-CN" altLang="en-US"/>
            </a:fld>
            <a:endParaRPr lang="en-US" altLang="zh-C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&lt;#&gt;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9FD8D65-72BA-4976-A567-1A6D88F90F42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&lt;#&gt;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95761BB-4C26-412C-9E5D-58A7F4E57661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&lt;#&gt;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52E7C52-FDD3-41E2-8297-BB365414DB22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3"/>
          <p:cNvSpPr>
            <a:spLocks noChangeArrowheads="1"/>
          </p:cNvSpPr>
          <p:nvPr userDrawn="1"/>
        </p:nvSpPr>
        <p:spPr bwMode="auto">
          <a:xfrm>
            <a:off x="0" y="0"/>
            <a:ext cx="9144000" cy="69850"/>
          </a:xfrm>
          <a:prstGeom prst="rect">
            <a:avLst/>
          </a:prstGeom>
          <a:solidFill>
            <a:srgbClr val="F20000">
              <a:alpha val="97647"/>
            </a:srgbClr>
          </a:solidFill>
          <a:ln w="9525">
            <a:noFill/>
            <a:miter lim="800000"/>
          </a:ln>
          <a:effectLst/>
        </p:spPr>
        <p:txBody>
          <a:bodyPr wrap="none" anchor="ctr"/>
          <a:lstStyle/>
          <a:p>
            <a:pPr fontAlgn="auto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zh-CN" altLang="en-US">
              <a:latin typeface="+mn-lt"/>
              <a:ea typeface="+mn-ea"/>
            </a:endParaRPr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 dirty="0"/>
            </a:lvl1pPr>
          </a:lstStyle>
          <a:p>
            <a:pPr>
              <a:defRPr/>
            </a:pPr>
            <a:r>
              <a:rPr lang="en-US" altLang="zh-CN"/>
              <a:t>&lt;#&gt;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&lt;#&gt;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D8DDA5B-88E9-4C98-9F7E-D9874AA0DDBA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&lt;#&gt;</a:t>
            </a: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FB341B1-2726-4E72-97EC-968E4D656184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&lt;#&gt;</a:t>
            </a: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F18248-5907-4FB2-BE70-FC74AEA30F23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&lt;#&gt;</a:t>
            </a: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21D36F-ABEE-4C36-A955-3F972A93DB6F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&lt;#&gt;</a:t>
            </a: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E66E718-6BA3-4895-B6F4-1AAE89FDB80F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&lt;#&gt;</a:t>
            </a: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7C1E702-46CF-4C38-9139-1372637BF6BC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zh-CN"/>
              <a:t>&lt;#&gt;</a:t>
            </a: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899E5E-B2BA-421D-B5CF-1ECE8FD73AAF}" type="slidenum">
              <a:rPr lang="zh-CN" altLang="en-US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 smtClean="0"/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r>
              <a:rPr lang="en-US" altLang="zh-CN"/>
              <a:t>&lt;#&gt;</a:t>
            </a: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43C14D8A-28A4-4046-AC4C-598B55CD5257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rtl="0" fontAlgn="base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2pPr>
      <a:lvl3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3pPr>
      <a:lvl4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4pPr>
      <a:lvl5pPr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image" Target="../media/image22.jpe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5.jpeg"/><Relationship Id="rId2" Type="http://schemas.openxmlformats.org/officeDocument/2006/relationships/image" Target="../media/image5.jpeg"/><Relationship Id="rId1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9.jpeg"/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image" Target="../media/image26.jpe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31.jpeg"/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image" Target="../media/image27.jpeg"/></Relationships>
</file>

<file path=ppt/slides/_rels/slide1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4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29.jpeg"/><Relationship Id="rId4" Type="http://schemas.openxmlformats.org/officeDocument/2006/relationships/image" Target="../media/image28.jpeg"/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6.jpeg"/><Relationship Id="rId1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8.jpeg"/><Relationship Id="rId1" Type="http://schemas.openxmlformats.org/officeDocument/2006/relationships/image" Target="../media/image3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8.jpeg"/><Relationship Id="rId1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0.jpeg"/><Relationship Id="rId1" Type="http://schemas.openxmlformats.org/officeDocument/2006/relationships/image" Target="../media/image39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1.jpeg"/><Relationship Id="rId1" Type="http://schemas.openxmlformats.org/officeDocument/2006/relationships/image" Target="../media/image28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2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3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2.jpeg"/><Relationship Id="rId1" Type="http://schemas.openxmlformats.org/officeDocument/2006/relationships/image" Target="../media/image44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5.jpe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7.jpeg"/><Relationship Id="rId2" Type="http://schemas.openxmlformats.org/officeDocument/2006/relationships/image" Target="../media/image46.jpeg"/><Relationship Id="rId1" Type="http://schemas.openxmlformats.org/officeDocument/2006/relationships/image" Target="../media/image28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7.jpeg"/><Relationship Id="rId1" Type="http://schemas.openxmlformats.org/officeDocument/2006/relationships/image" Target="../media/image42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8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9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0.jpe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2.jpe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8.jpe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3.jpe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4.jpe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5.jpe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6.jpe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7.jpe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8.jpe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9.jpe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0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1" Type="http://schemas.openxmlformats.org/officeDocument/2006/relationships/image" Target="../media/image5.jpe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8.jpeg"/><Relationship Id="rId4" Type="http://schemas.openxmlformats.org/officeDocument/2006/relationships/image" Target="../media/image17.png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0.png"/><Relationship Id="rId3" Type="http://schemas.openxmlformats.org/officeDocument/2006/relationships/image" Target="../media/image5.jpeg"/><Relationship Id="rId2" Type="http://schemas.openxmlformats.org/officeDocument/2006/relationships/image" Target="../media/image19.jpeg"/><Relationship Id="rId1" Type="http://schemas.openxmlformats.org/officeDocument/2006/relationships/image" Target="../media/image14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image" Target="../media/image2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0" y="2060575"/>
            <a:ext cx="9144000" cy="2016125"/>
          </a:xfrm>
          <a:prstGeom prst="rect">
            <a:avLst/>
          </a:prstGeom>
          <a:solidFill>
            <a:srgbClr val="E8E8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0" y="2324100"/>
            <a:ext cx="9144000" cy="1511300"/>
          </a:xfrm>
          <a:prstGeom prst="rect">
            <a:avLst/>
          </a:prstGeom>
          <a:solidFill>
            <a:srgbClr val="C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3" name="组合 10"/>
          <p:cNvGrpSpPr/>
          <p:nvPr/>
        </p:nvGrpSpPr>
        <p:grpSpPr>
          <a:xfrm>
            <a:off x="7326396" y="3429000"/>
            <a:ext cx="1475984" cy="1475984"/>
            <a:chOff x="7380312" y="3212976"/>
            <a:chExt cx="1475984" cy="147598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9" name="椭圆 8"/>
            <p:cNvSpPr/>
            <p:nvPr/>
          </p:nvSpPr>
          <p:spPr>
            <a:xfrm>
              <a:off x="7380312" y="3212976"/>
              <a:ext cx="1475984" cy="1475984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rgbClr val="CBCBC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pic>
          <p:nvPicPr>
            <p:cNvPr id="10" name="图片 9" descr="图片1.png"/>
            <p:cNvPicPr>
              <a:picLocks noChangeAspect="1"/>
            </p:cNvPicPr>
            <p:nvPr/>
          </p:nvPicPr>
          <p:blipFill>
            <a:blip r:embed="rId1" cstate="print"/>
            <a:stretch>
              <a:fillRect/>
            </a:stretch>
          </p:blipFill>
          <p:spPr>
            <a:xfrm>
              <a:off x="7417194" y="3356992"/>
              <a:ext cx="1433019" cy="1140850"/>
            </a:xfrm>
            <a:prstGeom prst="rect">
              <a:avLst/>
            </a:prstGeom>
          </p:spPr>
        </p:pic>
      </p:grpSp>
      <p:sp>
        <p:nvSpPr>
          <p:cNvPr id="15" name="标题 1"/>
          <p:cNvSpPr txBox="1"/>
          <p:nvPr/>
        </p:nvSpPr>
        <p:spPr>
          <a:xfrm>
            <a:off x="-1285916" y="1857364"/>
            <a:ext cx="8101013" cy="1820874"/>
          </a:xfrm>
          <a:prstGeom prst="rect">
            <a:avLst/>
          </a:prstGeom>
        </p:spPr>
        <p:txBody>
          <a:bodyPr anchor="ctr">
            <a:normAutofit/>
          </a:bodyPr>
          <a:lstStyle/>
          <a:p>
            <a:pPr algn="ctr" fontAlgn="auto">
              <a:spcAft>
                <a:spcPts val="0"/>
              </a:spcAft>
              <a:defRPr/>
            </a:pPr>
            <a:endParaRPr lang="en-US" altLang="zh-CN" sz="2400" dirty="0" smtClean="0">
              <a:solidFill>
                <a:schemeClr val="bg1"/>
              </a:solidFill>
              <a:ea typeface="华康俪金黑W8(P)"/>
            </a:endParaRPr>
          </a:p>
          <a:p>
            <a:pPr algn="ctr" fontAlgn="auto">
              <a:spcAft>
                <a:spcPts val="0"/>
              </a:spcAft>
              <a:defRPr/>
            </a:pPr>
            <a:r>
              <a:rPr lang="en-US" altLang="zh-CN" sz="2400" dirty="0" smtClean="0">
                <a:solidFill>
                  <a:schemeClr val="bg1"/>
                </a:solidFill>
                <a:ea typeface="华康俪金黑W8(P)"/>
              </a:rPr>
              <a:t>i5</a:t>
            </a:r>
            <a:r>
              <a:rPr lang="zh-CN" altLang="en-US" sz="2400" dirty="0" smtClean="0">
                <a:solidFill>
                  <a:schemeClr val="bg1"/>
                </a:solidFill>
                <a:ea typeface="华康俪金黑W8(P)"/>
              </a:rPr>
              <a:t>讲堂</a:t>
            </a:r>
            <a:r>
              <a:rPr lang="en-US" altLang="zh-CN" sz="2400" dirty="0" smtClean="0">
                <a:solidFill>
                  <a:schemeClr val="bg1"/>
                </a:solidFill>
                <a:ea typeface="华康俪金黑W8(P)"/>
              </a:rPr>
              <a:t>(</a:t>
            </a:r>
            <a:r>
              <a:rPr lang="zh-CN" altLang="en-US" sz="2400" dirty="0" smtClean="0">
                <a:solidFill>
                  <a:schemeClr val="bg1"/>
                </a:solidFill>
                <a:ea typeface="华康俪金黑W8(P)"/>
              </a:rPr>
              <a:t>一</a:t>
            </a:r>
            <a:r>
              <a:rPr lang="en-US" altLang="zh-CN" sz="2400" dirty="0" smtClean="0">
                <a:solidFill>
                  <a:schemeClr val="bg1"/>
                </a:solidFill>
                <a:ea typeface="华康俪金黑W8(P)"/>
              </a:rPr>
              <a:t>)</a:t>
            </a:r>
            <a:endParaRPr lang="en-US" altLang="zh-CN" sz="2400" dirty="0" smtClean="0">
              <a:solidFill>
                <a:schemeClr val="bg1"/>
              </a:solidFill>
              <a:ea typeface="华康俪金黑W8(P)"/>
            </a:endParaRPr>
          </a:p>
          <a:p>
            <a:pPr algn="ctr" fontAlgn="auto">
              <a:spcAft>
                <a:spcPts val="0"/>
              </a:spcAft>
              <a:defRPr/>
            </a:pPr>
            <a:r>
              <a:rPr lang="en-US" altLang="zh-CN" sz="4400" dirty="0" smtClean="0">
                <a:solidFill>
                  <a:schemeClr val="bg1"/>
                </a:solidFill>
                <a:latin typeface="+mn-lt"/>
                <a:ea typeface="宋体" panose="02010600030101010101" pitchFamily="2" charset="-122"/>
              </a:rPr>
              <a:t>                      I5</a:t>
            </a:r>
            <a:r>
              <a:rPr lang="zh-CN" altLang="en-US" sz="4400" dirty="0">
                <a:solidFill>
                  <a:schemeClr val="bg1"/>
                </a:solidFill>
                <a:latin typeface="+mn-lt"/>
                <a:ea typeface="宋体" panose="02010600030101010101" pitchFamily="2" charset="-122"/>
              </a:rPr>
              <a:t>车床基本操作</a:t>
            </a:r>
            <a:endParaRPr lang="zh-CN" altLang="en-US" sz="4400" dirty="0">
              <a:solidFill>
                <a:schemeClr val="bg1"/>
              </a:solidFill>
              <a:latin typeface="华康俪金黑W8(P)" pitchFamily="34" charset="-122"/>
              <a:ea typeface="华康俪金黑W8(P)" pitchFamily="34" charset="-122"/>
              <a:cs typeface="+mj-cs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285720" y="1571612"/>
            <a:ext cx="1692480" cy="1773792"/>
            <a:chOff x="2751205" y="166173"/>
            <a:chExt cx="1692480" cy="1773792"/>
          </a:xfrm>
        </p:grpSpPr>
        <p:pic>
          <p:nvPicPr>
            <p:cNvPr id="12" name="Picture 2" descr="机床1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53126" y="519910"/>
              <a:ext cx="1590559" cy="14200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" name="椭圆 12"/>
            <p:cNvSpPr/>
            <p:nvPr/>
          </p:nvSpPr>
          <p:spPr bwMode="auto">
            <a:xfrm>
              <a:off x="2751205" y="166173"/>
              <a:ext cx="1691100" cy="1751487"/>
            </a:xfrm>
            <a:prstGeom prst="ellipse">
              <a:avLst/>
            </a:prstGeom>
            <a:noFill/>
            <a:ln w="76200" cap="flat" cmpd="sng" algn="ctr">
              <a:solidFill>
                <a:schemeClr val="bg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/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</a:pPr>
              <a:endParaRPr kumimoji="0" lang="zh-CN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49" name="Picture 2" descr="C:\Documents and Settings\yangaijun\桌面\回零.JPG"/>
          <p:cNvPicPr>
            <a:picLocks noChangeAspect="1" noChangeArrowheads="1"/>
          </p:cNvPicPr>
          <p:nvPr/>
        </p:nvPicPr>
        <p:blipFill>
          <a:blip r:embed="rId1"/>
          <a:srcRect r="42003" b="69325"/>
          <a:stretch>
            <a:fillRect/>
          </a:stretch>
        </p:blipFill>
        <p:spPr bwMode="auto">
          <a:xfrm>
            <a:off x="257175" y="1409700"/>
            <a:ext cx="3770313" cy="1495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矩形 3"/>
          <p:cNvSpPr/>
          <p:nvPr/>
        </p:nvSpPr>
        <p:spPr>
          <a:xfrm>
            <a:off x="0" y="0"/>
            <a:ext cx="9144000" cy="115888"/>
          </a:xfrm>
          <a:prstGeom prst="rect">
            <a:avLst/>
          </a:prstGeom>
          <a:solidFill>
            <a:srgbClr val="D426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7651" name="TextBox 4"/>
          <p:cNvSpPr txBox="1">
            <a:spLocks noChangeArrowheads="1"/>
          </p:cNvSpPr>
          <p:nvPr/>
        </p:nvSpPr>
        <p:spPr bwMode="auto">
          <a:xfrm>
            <a:off x="1116013" y="501650"/>
            <a:ext cx="5184775" cy="5857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 sz="3200">
                <a:latin typeface="方正粗倩简体"/>
                <a:ea typeface="方正粗倩简体"/>
                <a:cs typeface="方正粗倩简体"/>
              </a:rPr>
              <a:t>回零</a:t>
            </a:r>
            <a:endParaRPr lang="zh-CN" altLang="en-US" sz="3200">
              <a:latin typeface="方正粗倩简体"/>
              <a:ea typeface="方正粗倩简体"/>
              <a:cs typeface="方正粗倩简体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3850" y="563563"/>
            <a:ext cx="576263" cy="5222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bg1"/>
                </a:solidFill>
                <a:latin typeface="冬青黑体简体中文 W3" pitchFamily="34" charset="-122"/>
                <a:ea typeface="冬青黑体简体中文 W3" pitchFamily="34" charset="-122"/>
              </a:rPr>
              <a:t>3</a:t>
            </a:r>
            <a:endParaRPr lang="zh-CN" altLang="en-US" sz="2800" b="1" dirty="0">
              <a:solidFill>
                <a:schemeClr val="bg1"/>
              </a:solidFill>
              <a:latin typeface="冬青黑体简体中文 W3" pitchFamily="34" charset="-122"/>
              <a:ea typeface="冬青黑体简体中文 W3" pitchFamily="34" charset="-122"/>
            </a:endParaRPr>
          </a:p>
        </p:txBody>
      </p:sp>
      <p:pic>
        <p:nvPicPr>
          <p:cNvPr id="27653" name="Picture 2" descr="新面板车床 "/>
          <p:cNvPicPr>
            <a:picLocks noChangeAspect="1" noChangeArrowheads="1"/>
          </p:cNvPicPr>
          <p:nvPr/>
        </p:nvPicPr>
        <p:blipFill>
          <a:blip r:embed="rId2"/>
          <a:srcRect r="64481" b="60497"/>
          <a:stretch>
            <a:fillRect/>
          </a:stretch>
        </p:blipFill>
        <p:spPr bwMode="auto">
          <a:xfrm>
            <a:off x="5297488" y="3960813"/>
            <a:ext cx="2317750" cy="1322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ectangle 3"/>
          <p:cNvSpPr>
            <a:spLocks noGrp="1" noChangeArrowheads="1"/>
          </p:cNvSpPr>
          <p:nvPr/>
        </p:nvSpPr>
        <p:spPr bwMode="auto">
          <a:xfrm>
            <a:off x="400050" y="3194050"/>
            <a:ext cx="3627438" cy="57943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ct val="40000"/>
              </a:spcAft>
              <a:buClr>
                <a:srgbClr val="C00000"/>
              </a:buClr>
              <a:buSzPct val="120000"/>
              <a:defRPr/>
            </a:pPr>
            <a:r>
              <a:rPr lang="en-US" altLang="zh-CN" dirty="0">
                <a:latin typeface="微软雅黑" panose="020B0503020204020204" pitchFamily="34" charset="-122"/>
                <a:ea typeface="黑体" panose="02010609060101010101" charset="-122"/>
                <a:sym typeface="微软雅黑" panose="020B0503020204020204" pitchFamily="34" charset="-122"/>
              </a:rPr>
              <a:t>1</a:t>
            </a:r>
            <a:r>
              <a:rPr lang="zh-CN" altLang="en-US" dirty="0">
                <a:latin typeface="微软雅黑" panose="020B0503020204020204" pitchFamily="34" charset="-122"/>
                <a:ea typeface="黑体" panose="02010609060101010101" charset="-122"/>
                <a:sym typeface="微软雅黑" panose="020B0503020204020204" pitchFamily="34" charset="-122"/>
              </a:rPr>
              <a:t>、开机如上图所示，理论值显示回零标识</a:t>
            </a:r>
            <a:endParaRPr 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180975" indent="-180975" fontAlgn="auto">
              <a:spcBef>
                <a:spcPts val="0"/>
              </a:spcBef>
              <a:spcAft>
                <a:spcPct val="40000"/>
              </a:spcAft>
              <a:buClr>
                <a:srgbClr val="C00000"/>
              </a:buClr>
              <a:buSzPct val="120000"/>
              <a:buFont typeface="Wingdings" panose="05000000000000000000" pitchFamily="2" charset="2"/>
              <a:buChar char="v"/>
              <a:defRPr/>
            </a:pP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180975" indent="-180975" fontAlgn="auto">
              <a:spcBef>
                <a:spcPts val="0"/>
              </a:spcBef>
              <a:spcAft>
                <a:spcPct val="40000"/>
              </a:spcAft>
              <a:buClr>
                <a:srgbClr val="C00000"/>
              </a:buClr>
              <a:buSzPct val="120000"/>
              <a:buFont typeface="Wingdings" panose="05000000000000000000" pitchFamily="2" charset="2"/>
              <a:buChar char="v"/>
              <a:defRPr/>
            </a:pP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1" name="Rectangle 3"/>
          <p:cNvSpPr>
            <a:spLocks noGrp="1" noChangeArrowheads="1"/>
          </p:cNvSpPr>
          <p:nvPr/>
        </p:nvSpPr>
        <p:spPr bwMode="auto">
          <a:xfrm>
            <a:off x="5178425" y="5410200"/>
            <a:ext cx="3413125" cy="5810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ct val="40000"/>
              </a:spcAft>
              <a:buClr>
                <a:srgbClr val="C00000"/>
              </a:buClr>
              <a:buSzPct val="120000"/>
              <a:defRPr/>
            </a:pPr>
            <a:r>
              <a:rPr lang="en-US" altLang="zh-CN" dirty="0">
                <a:latin typeface="微软雅黑" panose="020B0503020204020204" pitchFamily="34" charset="-122"/>
                <a:ea typeface="黑体" panose="02010609060101010101" charset="-122"/>
                <a:sym typeface="微软雅黑" panose="020B0503020204020204" pitchFamily="34" charset="-122"/>
              </a:rPr>
              <a:t>3</a:t>
            </a:r>
            <a:r>
              <a:rPr lang="zh-CN" altLang="en-US" dirty="0">
                <a:latin typeface="微软雅黑" panose="020B0503020204020204" pitchFamily="34" charset="-122"/>
                <a:ea typeface="黑体" panose="02010609060101010101" charset="-122"/>
                <a:sym typeface="微软雅黑" panose="020B0503020204020204" pitchFamily="34" charset="-122"/>
              </a:rPr>
              <a:t>、按下“循环启动”功能键开始执行回零。进给倍率不能为零。</a:t>
            </a:r>
            <a:endParaRPr 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180975" indent="-180975" fontAlgn="auto">
              <a:spcBef>
                <a:spcPts val="0"/>
              </a:spcBef>
              <a:spcAft>
                <a:spcPct val="40000"/>
              </a:spcAft>
              <a:buClr>
                <a:srgbClr val="C00000"/>
              </a:buClr>
              <a:buSzPct val="120000"/>
              <a:defRPr/>
            </a:pP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7656" name="矩形 6"/>
          <p:cNvSpPr>
            <a:spLocks noChangeArrowheads="1"/>
          </p:cNvSpPr>
          <p:nvPr/>
        </p:nvSpPr>
        <p:spPr bwMode="auto">
          <a:xfrm>
            <a:off x="6157913" y="4221163"/>
            <a:ext cx="642937" cy="40005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</a:ln>
        </p:spPr>
        <p:txBody>
          <a:bodyPr anchor="ctr"/>
          <a:lstStyle/>
          <a:p>
            <a:pPr algn="ctr"/>
            <a:endParaRPr lang="zh-CN" altLang="en-US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27657" name="Rectangle 3"/>
          <p:cNvSpPr>
            <a:spLocks noGrp="1" noChangeArrowheads="1"/>
          </p:cNvSpPr>
          <p:nvPr/>
        </p:nvSpPr>
        <p:spPr bwMode="auto">
          <a:xfrm>
            <a:off x="6643688" y="3965575"/>
            <a:ext cx="2555875" cy="5778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marL="180975" indent="-180975">
              <a:spcAft>
                <a:spcPct val="40000"/>
              </a:spcAft>
              <a:buClr>
                <a:srgbClr val="C00000"/>
              </a:buClr>
              <a:buSzPct val="120000"/>
              <a:buFont typeface="Wingdings" panose="05000000000000000000" pitchFamily="2" charset="2"/>
              <a:buChar char="v"/>
            </a:pP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180975" indent="-180975">
              <a:spcAft>
                <a:spcPct val="40000"/>
              </a:spcAft>
              <a:buClr>
                <a:srgbClr val="C00000"/>
              </a:buClr>
              <a:buSzPct val="120000"/>
              <a:buFont typeface="Wingdings" panose="05000000000000000000" pitchFamily="2" charset="2"/>
              <a:buChar char="v"/>
            </a:pP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180975" indent="-180975">
              <a:spcAft>
                <a:spcPct val="40000"/>
              </a:spcAft>
              <a:buClr>
                <a:srgbClr val="C00000"/>
              </a:buClr>
              <a:buSzPct val="120000"/>
              <a:buFont typeface="Wingdings" panose="05000000000000000000" pitchFamily="2" charset="2"/>
              <a:buChar char="v"/>
            </a:pP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4" name="Rectangle 3"/>
          <p:cNvSpPr>
            <a:spLocks noGrp="1" noChangeArrowheads="1"/>
          </p:cNvSpPr>
          <p:nvPr/>
        </p:nvSpPr>
        <p:spPr bwMode="auto">
          <a:xfrm>
            <a:off x="404813" y="5472113"/>
            <a:ext cx="2555875" cy="5778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ct val="40000"/>
              </a:spcAft>
              <a:buClr>
                <a:srgbClr val="C00000"/>
              </a:buClr>
              <a:buSzPct val="120000"/>
              <a:defRPr/>
            </a:pPr>
            <a:r>
              <a:rPr lang="en-US" altLang="zh-CN" dirty="0">
                <a:latin typeface="微软雅黑" panose="020B0503020204020204" pitchFamily="34" charset="-122"/>
                <a:ea typeface="黑体" panose="02010609060101010101" charset="-122"/>
                <a:sym typeface="微软雅黑" panose="020B0503020204020204" pitchFamily="34" charset="-122"/>
              </a:rPr>
              <a:t>4</a:t>
            </a:r>
            <a:r>
              <a:rPr lang="zh-CN" altLang="en-US" dirty="0">
                <a:latin typeface="微软雅黑" panose="020B0503020204020204" pitchFamily="34" charset="-122"/>
                <a:ea typeface="黑体" panose="02010609060101010101" charset="-122"/>
                <a:sym typeface="微软雅黑" panose="020B0503020204020204" pitchFamily="34" charset="-122"/>
              </a:rPr>
              <a:t>、回零完成后，理论值显示值为零。</a:t>
            </a:r>
            <a:endParaRPr 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180975" indent="-180975" fontAlgn="auto">
              <a:spcBef>
                <a:spcPts val="0"/>
              </a:spcBef>
              <a:spcAft>
                <a:spcPct val="40000"/>
              </a:spcAft>
              <a:buClr>
                <a:srgbClr val="C00000"/>
              </a:buClr>
              <a:buSzPct val="120000"/>
              <a:buFont typeface="Wingdings" panose="05000000000000000000" pitchFamily="2" charset="2"/>
              <a:buChar char="v"/>
              <a:defRPr/>
            </a:pP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180975" indent="-180975" fontAlgn="auto">
              <a:spcBef>
                <a:spcPts val="0"/>
              </a:spcBef>
              <a:spcAft>
                <a:spcPct val="40000"/>
              </a:spcAft>
              <a:buClr>
                <a:srgbClr val="C00000"/>
              </a:buClr>
              <a:buSzPct val="120000"/>
              <a:buFont typeface="Wingdings" panose="05000000000000000000" pitchFamily="2" charset="2"/>
              <a:buChar char="v"/>
              <a:defRPr/>
            </a:pP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7659" name="TextBox 11"/>
          <p:cNvSpPr txBox="1">
            <a:spLocks noChangeArrowheads="1"/>
          </p:cNvSpPr>
          <p:nvPr/>
        </p:nvSpPr>
        <p:spPr bwMode="auto">
          <a:xfrm>
            <a:off x="2430463" y="625475"/>
            <a:ext cx="2873375" cy="4000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 sz="2000" b="1">
                <a:latin typeface="黑体" panose="02010609060101010101" charset="-122"/>
                <a:ea typeface="黑体" panose="02010609060101010101" charset="-122"/>
              </a:rPr>
              <a:t>方法二</a:t>
            </a:r>
            <a:r>
              <a:rPr lang="zh-CN" altLang="en-US" b="1">
                <a:latin typeface="黑体" panose="02010609060101010101" charset="-122"/>
                <a:ea typeface="黑体" panose="02010609060101010101" charset="-122"/>
              </a:rPr>
              <a:t>：</a:t>
            </a:r>
            <a:r>
              <a:rPr lang="en-US" altLang="zh-CN" b="1">
                <a:latin typeface="黑体" panose="02010609060101010101" charset="-122"/>
                <a:ea typeface="黑体" panose="02010609060101010101" charset="-122"/>
              </a:rPr>
              <a:t>X/Z</a:t>
            </a:r>
            <a:r>
              <a:rPr lang="zh-CN" altLang="en-US" b="1">
                <a:latin typeface="黑体" panose="02010609060101010101" charset="-122"/>
                <a:ea typeface="黑体" panose="02010609060101010101" charset="-122"/>
              </a:rPr>
              <a:t>轴连续回零</a:t>
            </a:r>
            <a:endParaRPr lang="zh-CN" altLang="en-US" b="1">
              <a:latin typeface="黑体" panose="02010609060101010101" charset="-122"/>
              <a:ea typeface="黑体" panose="02010609060101010101" charset="-122"/>
            </a:endParaRPr>
          </a:p>
        </p:txBody>
      </p:sp>
      <p:pic>
        <p:nvPicPr>
          <p:cNvPr id="27660" name="Picture 13" descr="C:\Documents and Settings\yangaijun\桌面\12222.JPG"/>
          <p:cNvPicPr>
            <a:picLocks noChangeAspect="1" noChangeArrowheads="1"/>
          </p:cNvPicPr>
          <p:nvPr/>
        </p:nvPicPr>
        <p:blipFill>
          <a:blip r:embed="rId3"/>
          <a:srcRect r="41705" b="67786"/>
          <a:stretch>
            <a:fillRect/>
          </a:stretch>
        </p:blipFill>
        <p:spPr bwMode="auto">
          <a:xfrm>
            <a:off x="247650" y="3932238"/>
            <a:ext cx="3790950" cy="1571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661" name="Picture 11" descr="新面板车床 "/>
          <p:cNvPicPr>
            <a:picLocks noChangeAspect="1" noChangeArrowheads="1"/>
          </p:cNvPicPr>
          <p:nvPr/>
        </p:nvPicPr>
        <p:blipFill>
          <a:blip r:embed="rId2"/>
          <a:srcRect l="33768" r="32466" b="61041"/>
          <a:stretch>
            <a:fillRect/>
          </a:stretch>
        </p:blipFill>
        <p:spPr bwMode="auto">
          <a:xfrm>
            <a:off x="5303838" y="1389063"/>
            <a:ext cx="2182812" cy="1293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662" name="矩形 6"/>
          <p:cNvSpPr>
            <a:spLocks noChangeArrowheads="1"/>
          </p:cNvSpPr>
          <p:nvPr/>
        </p:nvSpPr>
        <p:spPr bwMode="auto">
          <a:xfrm>
            <a:off x="6707188" y="1635125"/>
            <a:ext cx="642937" cy="40005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</a:ln>
        </p:spPr>
        <p:txBody>
          <a:bodyPr anchor="ctr"/>
          <a:lstStyle/>
          <a:p>
            <a:pPr algn="ctr"/>
            <a:endParaRPr lang="zh-CN" altLang="en-US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21" name="Rectangle 3"/>
          <p:cNvSpPr>
            <a:spLocks noGrp="1" noChangeArrowheads="1"/>
          </p:cNvSpPr>
          <p:nvPr/>
        </p:nvSpPr>
        <p:spPr bwMode="auto">
          <a:xfrm>
            <a:off x="5178425" y="3192463"/>
            <a:ext cx="3413125" cy="5810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ct val="40000"/>
              </a:spcAft>
              <a:buClr>
                <a:srgbClr val="C00000"/>
              </a:buClr>
              <a:buSzPct val="120000"/>
              <a:defRPr/>
            </a:pPr>
            <a:r>
              <a:rPr lang="en-US" altLang="zh-CN" dirty="0">
                <a:latin typeface="微软雅黑" panose="020B0503020204020204" pitchFamily="34" charset="-122"/>
                <a:ea typeface="黑体" panose="02010609060101010101" charset="-122"/>
                <a:sym typeface="微软雅黑" panose="020B0503020204020204" pitchFamily="34" charset="-122"/>
              </a:rPr>
              <a:t>2</a:t>
            </a:r>
            <a:r>
              <a:rPr lang="zh-CN" altLang="en-US" dirty="0">
                <a:latin typeface="微软雅黑" panose="020B0503020204020204" pitchFamily="34" charset="-122"/>
                <a:ea typeface="黑体" panose="02010609060101010101" charset="-122"/>
                <a:sym typeface="微软雅黑" panose="020B0503020204020204" pitchFamily="34" charset="-122"/>
              </a:rPr>
              <a:t>、按下“回参考点”功能键。</a:t>
            </a:r>
            <a:endParaRPr 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180975" indent="-180975" fontAlgn="auto">
              <a:spcBef>
                <a:spcPts val="0"/>
              </a:spcBef>
              <a:spcAft>
                <a:spcPct val="40000"/>
              </a:spcAft>
              <a:buClr>
                <a:srgbClr val="C00000"/>
              </a:buClr>
              <a:buSzPct val="120000"/>
              <a:defRPr/>
            </a:pP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7664" name="矩形 6"/>
          <p:cNvSpPr>
            <a:spLocks noChangeArrowheads="1"/>
          </p:cNvSpPr>
          <p:nvPr/>
        </p:nvSpPr>
        <p:spPr bwMode="auto">
          <a:xfrm>
            <a:off x="2960688" y="4621213"/>
            <a:ext cx="747712" cy="661987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</a:ln>
        </p:spPr>
        <p:txBody>
          <a:bodyPr anchor="ctr"/>
          <a:lstStyle/>
          <a:p>
            <a:pPr algn="ctr"/>
            <a:endParaRPr lang="zh-CN" altLang="en-US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23" name="右箭头 22"/>
          <p:cNvSpPr/>
          <p:nvPr/>
        </p:nvSpPr>
        <p:spPr>
          <a:xfrm>
            <a:off x="4459288" y="2116138"/>
            <a:ext cx="719137" cy="2936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4" name="右箭头 23"/>
          <p:cNvSpPr/>
          <p:nvPr/>
        </p:nvSpPr>
        <p:spPr>
          <a:xfrm rot="5400000">
            <a:off x="7610475" y="3863976"/>
            <a:ext cx="719137" cy="2905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5" name="右箭头 24"/>
          <p:cNvSpPr/>
          <p:nvPr/>
        </p:nvSpPr>
        <p:spPr>
          <a:xfrm rot="10800000">
            <a:off x="4459288" y="4527550"/>
            <a:ext cx="719137" cy="2936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9144000" cy="115888"/>
          </a:xfrm>
          <a:prstGeom prst="rect">
            <a:avLst/>
          </a:prstGeom>
          <a:solidFill>
            <a:srgbClr val="D426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8674" name="TextBox 4"/>
          <p:cNvSpPr txBox="1">
            <a:spLocks noChangeArrowheads="1"/>
          </p:cNvSpPr>
          <p:nvPr/>
        </p:nvSpPr>
        <p:spPr bwMode="auto">
          <a:xfrm>
            <a:off x="1116013" y="501650"/>
            <a:ext cx="5184775" cy="5857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 sz="3200">
                <a:latin typeface="方正粗倩简体"/>
                <a:ea typeface="方正粗倩简体"/>
                <a:cs typeface="方正粗倩简体"/>
              </a:rPr>
              <a:t>回零</a:t>
            </a:r>
            <a:endParaRPr lang="zh-CN" altLang="en-US" sz="3200">
              <a:latin typeface="方正粗倩简体"/>
              <a:ea typeface="方正粗倩简体"/>
              <a:cs typeface="方正粗倩简体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3850" y="563563"/>
            <a:ext cx="576263" cy="5222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bg1"/>
                </a:solidFill>
                <a:latin typeface="冬青黑体简体中文 W3" pitchFamily="34" charset="-122"/>
                <a:ea typeface="冬青黑体简体中文 W3" pitchFamily="34" charset="-122"/>
              </a:rPr>
              <a:t>3</a:t>
            </a:r>
            <a:endParaRPr lang="zh-CN" altLang="en-US" sz="2800" b="1" dirty="0">
              <a:solidFill>
                <a:schemeClr val="bg1"/>
              </a:solidFill>
              <a:latin typeface="冬青黑体简体中文 W3" pitchFamily="34" charset="-122"/>
              <a:ea typeface="冬青黑体简体中文 W3" pitchFamily="34" charset="-122"/>
            </a:endParaRPr>
          </a:p>
        </p:txBody>
      </p:sp>
      <p:pic>
        <p:nvPicPr>
          <p:cNvPr id="28676" name="Picture 2" descr="新面板车床 "/>
          <p:cNvPicPr>
            <a:picLocks noChangeAspect="1" noChangeArrowheads="1"/>
          </p:cNvPicPr>
          <p:nvPr/>
        </p:nvPicPr>
        <p:blipFill>
          <a:blip r:embed="rId1"/>
          <a:srcRect r="64481" b="60497"/>
          <a:stretch>
            <a:fillRect/>
          </a:stretch>
        </p:blipFill>
        <p:spPr bwMode="auto">
          <a:xfrm>
            <a:off x="815975" y="4010025"/>
            <a:ext cx="2317750" cy="13223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ectangle 3"/>
          <p:cNvSpPr>
            <a:spLocks noGrp="1" noChangeArrowheads="1"/>
          </p:cNvSpPr>
          <p:nvPr/>
        </p:nvSpPr>
        <p:spPr bwMode="auto">
          <a:xfrm>
            <a:off x="350838" y="3194050"/>
            <a:ext cx="3629025" cy="57943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ct val="40000"/>
              </a:spcAft>
              <a:buClr>
                <a:srgbClr val="C00000"/>
              </a:buClr>
              <a:buSzPct val="120000"/>
              <a:defRPr/>
            </a:pPr>
            <a:r>
              <a:rPr lang="en-US" altLang="zh-CN" dirty="0">
                <a:latin typeface="微软雅黑" panose="020B0503020204020204" pitchFamily="34" charset="-122"/>
                <a:ea typeface="黑体" panose="02010609060101010101" charset="-122"/>
                <a:sym typeface="微软雅黑" panose="020B0503020204020204" pitchFamily="34" charset="-122"/>
              </a:rPr>
              <a:t>1</a:t>
            </a:r>
            <a:r>
              <a:rPr lang="zh-CN" altLang="en-US" dirty="0">
                <a:latin typeface="微软雅黑" panose="020B0503020204020204" pitchFamily="34" charset="-122"/>
                <a:ea typeface="黑体" panose="02010609060101010101" charset="-122"/>
                <a:sym typeface="微软雅黑" panose="020B0503020204020204" pitchFamily="34" charset="-122"/>
              </a:rPr>
              <a:t>、点击主界面“设置”功能键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180975" indent="-180975" fontAlgn="auto">
              <a:spcBef>
                <a:spcPts val="0"/>
              </a:spcBef>
              <a:spcAft>
                <a:spcPct val="40000"/>
              </a:spcAft>
              <a:buClr>
                <a:srgbClr val="C00000"/>
              </a:buClr>
              <a:buSzPct val="120000"/>
              <a:buFont typeface="Wingdings" panose="05000000000000000000" pitchFamily="2" charset="2"/>
              <a:buChar char="v"/>
              <a:defRPr/>
            </a:pP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1" name="Rectangle 3"/>
          <p:cNvSpPr>
            <a:spLocks noGrp="1" noChangeArrowheads="1"/>
          </p:cNvSpPr>
          <p:nvPr/>
        </p:nvSpPr>
        <p:spPr bwMode="auto">
          <a:xfrm>
            <a:off x="460375" y="6051550"/>
            <a:ext cx="3413125" cy="5810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ct val="40000"/>
              </a:spcAft>
              <a:buClr>
                <a:srgbClr val="C00000"/>
              </a:buClr>
              <a:buSzPct val="120000"/>
              <a:defRPr/>
            </a:pPr>
            <a:r>
              <a:rPr lang="en-US" altLang="zh-CN" dirty="0">
                <a:latin typeface="微软雅黑" panose="020B0503020204020204" pitchFamily="34" charset="-122"/>
                <a:ea typeface="黑体" panose="02010609060101010101" charset="-122"/>
                <a:sym typeface="微软雅黑" panose="020B0503020204020204" pitchFamily="34" charset="-122"/>
              </a:rPr>
              <a:t>4</a:t>
            </a:r>
            <a:r>
              <a:rPr lang="zh-CN" altLang="en-US" dirty="0">
                <a:latin typeface="微软雅黑" panose="020B0503020204020204" pitchFamily="34" charset="-122"/>
                <a:ea typeface="黑体" panose="02010609060101010101" charset="-122"/>
                <a:sym typeface="微软雅黑" panose="020B0503020204020204" pitchFamily="34" charset="-122"/>
              </a:rPr>
              <a:t>、按下“循环启动”功能键开始执行回零。进给倍率不能为零。</a:t>
            </a:r>
            <a:endParaRPr 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180975" indent="-180975" fontAlgn="auto">
              <a:spcBef>
                <a:spcPts val="0"/>
              </a:spcBef>
              <a:spcAft>
                <a:spcPct val="40000"/>
              </a:spcAft>
              <a:buClr>
                <a:srgbClr val="C00000"/>
              </a:buClr>
              <a:buSzPct val="120000"/>
              <a:defRPr/>
            </a:pP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8679" name="矩形 6"/>
          <p:cNvSpPr>
            <a:spLocks noChangeArrowheads="1"/>
          </p:cNvSpPr>
          <p:nvPr/>
        </p:nvSpPr>
        <p:spPr bwMode="auto">
          <a:xfrm>
            <a:off x="1654175" y="4214813"/>
            <a:ext cx="642938" cy="40005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</a:ln>
        </p:spPr>
        <p:txBody>
          <a:bodyPr anchor="ctr"/>
          <a:lstStyle/>
          <a:p>
            <a:pPr algn="ctr"/>
            <a:endParaRPr lang="zh-CN" altLang="en-US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28680" name="Rectangle 3"/>
          <p:cNvSpPr>
            <a:spLocks noGrp="1" noChangeArrowheads="1"/>
          </p:cNvSpPr>
          <p:nvPr/>
        </p:nvSpPr>
        <p:spPr bwMode="auto">
          <a:xfrm>
            <a:off x="6643688" y="3965575"/>
            <a:ext cx="2555875" cy="5778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marL="180975" indent="-180975">
              <a:spcAft>
                <a:spcPct val="40000"/>
              </a:spcAft>
              <a:buClr>
                <a:srgbClr val="C00000"/>
              </a:buClr>
              <a:buSzPct val="120000"/>
              <a:buFont typeface="Wingdings" panose="05000000000000000000" pitchFamily="2" charset="2"/>
              <a:buChar char="v"/>
            </a:pP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180975" indent="-180975">
              <a:spcAft>
                <a:spcPct val="40000"/>
              </a:spcAft>
              <a:buClr>
                <a:srgbClr val="C00000"/>
              </a:buClr>
              <a:buSzPct val="120000"/>
              <a:buFont typeface="Wingdings" panose="05000000000000000000" pitchFamily="2" charset="2"/>
              <a:buChar char="v"/>
            </a:pP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180975" indent="-180975">
              <a:spcAft>
                <a:spcPct val="40000"/>
              </a:spcAft>
              <a:buClr>
                <a:srgbClr val="C00000"/>
              </a:buClr>
              <a:buSzPct val="120000"/>
              <a:buFont typeface="Wingdings" panose="05000000000000000000" pitchFamily="2" charset="2"/>
              <a:buChar char="v"/>
            </a:pP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4" name="Rectangle 3"/>
          <p:cNvSpPr>
            <a:spLocks noGrp="1" noChangeArrowheads="1"/>
          </p:cNvSpPr>
          <p:nvPr/>
        </p:nvSpPr>
        <p:spPr bwMode="auto">
          <a:xfrm>
            <a:off x="4879975" y="6051550"/>
            <a:ext cx="3627438" cy="5778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ct val="40000"/>
              </a:spcAft>
              <a:buClr>
                <a:srgbClr val="C00000"/>
              </a:buClr>
              <a:buSzPct val="120000"/>
              <a:defRPr/>
            </a:pPr>
            <a:r>
              <a:rPr lang="en-US" altLang="zh-CN" dirty="0">
                <a:latin typeface="微软雅黑" panose="020B0503020204020204" pitchFamily="34" charset="-122"/>
                <a:ea typeface="黑体" panose="02010609060101010101" charset="-122"/>
                <a:sym typeface="微软雅黑" panose="020B0503020204020204" pitchFamily="34" charset="-122"/>
              </a:rPr>
              <a:t>3</a:t>
            </a:r>
            <a:r>
              <a:rPr lang="zh-CN" altLang="en-US" dirty="0">
                <a:latin typeface="微软雅黑" panose="020B0503020204020204" pitchFamily="34" charset="-122"/>
                <a:ea typeface="黑体" panose="02010609060101010101" charset="-122"/>
                <a:sym typeface="微软雅黑" panose="020B0503020204020204" pitchFamily="34" charset="-122"/>
              </a:rPr>
              <a:t>、点击轴</a:t>
            </a:r>
            <a:r>
              <a:rPr lang="en-US" altLang="zh-CN" dirty="0">
                <a:latin typeface="微软雅黑" panose="020B0503020204020204" pitchFamily="34" charset="-122"/>
                <a:ea typeface="黑体" panose="02010609060101010101" charset="-122"/>
                <a:sym typeface="微软雅黑" panose="020B0503020204020204" pitchFamily="34" charset="-122"/>
              </a:rPr>
              <a:t>X</a:t>
            </a:r>
            <a:r>
              <a:rPr lang="zh-CN" altLang="en-US" dirty="0">
                <a:latin typeface="微软雅黑" panose="020B0503020204020204" pitchFamily="34" charset="-122"/>
                <a:ea typeface="黑体" panose="02010609060101010101" charset="-122"/>
                <a:sym typeface="微软雅黑" panose="020B0503020204020204" pitchFamily="34" charset="-122"/>
              </a:rPr>
              <a:t>或者</a:t>
            </a:r>
            <a:r>
              <a:rPr lang="en-US" altLang="zh-CN" dirty="0">
                <a:latin typeface="微软雅黑" panose="020B0503020204020204" pitchFamily="34" charset="-122"/>
                <a:ea typeface="黑体" panose="02010609060101010101" charset="-122"/>
                <a:sym typeface="微软雅黑" panose="020B0503020204020204" pitchFamily="34" charset="-122"/>
              </a:rPr>
              <a:t>Z</a:t>
            </a:r>
            <a:r>
              <a:rPr lang="zh-CN" altLang="en-US" dirty="0">
                <a:latin typeface="微软雅黑" panose="020B0503020204020204" pitchFamily="34" charset="-122"/>
                <a:ea typeface="黑体" panose="02010609060101010101" charset="-122"/>
                <a:sym typeface="微软雅黑" panose="020B0503020204020204" pitchFamily="34" charset="-122"/>
              </a:rPr>
              <a:t>的“回零”功能键，即可进行单轴再次回零</a:t>
            </a:r>
            <a:endParaRPr 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180975" indent="-180975" fontAlgn="auto">
              <a:spcBef>
                <a:spcPts val="0"/>
              </a:spcBef>
              <a:spcAft>
                <a:spcPct val="40000"/>
              </a:spcAft>
              <a:buClr>
                <a:srgbClr val="C00000"/>
              </a:buClr>
              <a:buSzPct val="120000"/>
              <a:buFont typeface="Wingdings" panose="05000000000000000000" pitchFamily="2" charset="2"/>
              <a:buChar char="v"/>
              <a:defRPr/>
            </a:pP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180975" indent="-180975" fontAlgn="auto">
              <a:spcBef>
                <a:spcPts val="0"/>
              </a:spcBef>
              <a:spcAft>
                <a:spcPct val="40000"/>
              </a:spcAft>
              <a:buClr>
                <a:srgbClr val="C00000"/>
              </a:buClr>
              <a:buSzPct val="120000"/>
              <a:buFont typeface="Wingdings" panose="05000000000000000000" pitchFamily="2" charset="2"/>
              <a:buChar char="v"/>
              <a:defRPr/>
            </a:pP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8682" name="TextBox 11"/>
          <p:cNvSpPr txBox="1">
            <a:spLocks noChangeArrowheads="1"/>
          </p:cNvSpPr>
          <p:nvPr/>
        </p:nvSpPr>
        <p:spPr bwMode="auto">
          <a:xfrm>
            <a:off x="2430463" y="625475"/>
            <a:ext cx="2873375" cy="4000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 sz="2000" b="1">
                <a:latin typeface="黑体" panose="02010609060101010101" charset="-122"/>
                <a:ea typeface="黑体" panose="02010609060101010101" charset="-122"/>
              </a:rPr>
              <a:t>方法三</a:t>
            </a:r>
            <a:r>
              <a:rPr lang="zh-CN" altLang="en-US" b="1">
                <a:latin typeface="黑体" panose="02010609060101010101" charset="-122"/>
                <a:ea typeface="黑体" panose="02010609060101010101" charset="-122"/>
              </a:rPr>
              <a:t>：单轴再次回零</a:t>
            </a:r>
            <a:endParaRPr lang="zh-CN" altLang="en-US" b="1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8683" name="Rectangle 3"/>
          <p:cNvSpPr>
            <a:spLocks noGrp="1" noChangeArrowheads="1"/>
          </p:cNvSpPr>
          <p:nvPr/>
        </p:nvSpPr>
        <p:spPr bwMode="auto">
          <a:xfrm>
            <a:off x="5094288" y="3192463"/>
            <a:ext cx="3413125" cy="5810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>
              <a:spcAft>
                <a:spcPct val="40000"/>
              </a:spcAft>
              <a:buClr>
                <a:srgbClr val="C00000"/>
              </a:buClr>
              <a:buSzPct val="120000"/>
            </a:pPr>
            <a:r>
              <a:rPr lang="en-US" altLang="zh-CN">
                <a:latin typeface="微软雅黑" panose="020B0503020204020204" pitchFamily="34" charset="-122"/>
                <a:ea typeface="黑体" panose="02010609060101010101" charset="-122"/>
                <a:sym typeface="微软雅黑" panose="020B0503020204020204" pitchFamily="34" charset="-122"/>
              </a:rPr>
              <a:t>2</a:t>
            </a:r>
            <a:r>
              <a:rPr lang="zh-CN" altLang="en-US">
                <a:latin typeface="微软雅黑" panose="020B0503020204020204" pitchFamily="34" charset="-122"/>
                <a:ea typeface="黑体" panose="02010609060101010101" charset="-122"/>
                <a:sym typeface="微软雅黑" panose="020B0503020204020204" pitchFamily="34" charset="-122"/>
              </a:rPr>
              <a:t>、在设置界面选择“参数设置”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3" name="右箭头 22"/>
          <p:cNvSpPr/>
          <p:nvPr/>
        </p:nvSpPr>
        <p:spPr>
          <a:xfrm>
            <a:off x="4459288" y="2116138"/>
            <a:ext cx="719137" cy="2936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4" name="右箭头 23"/>
          <p:cNvSpPr/>
          <p:nvPr/>
        </p:nvSpPr>
        <p:spPr>
          <a:xfrm rot="5400000">
            <a:off x="8460581" y="3144045"/>
            <a:ext cx="720725" cy="29051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5" name="右箭头 24"/>
          <p:cNvSpPr/>
          <p:nvPr/>
        </p:nvSpPr>
        <p:spPr>
          <a:xfrm rot="10800000">
            <a:off x="3470275" y="4518025"/>
            <a:ext cx="719138" cy="2936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28687" name="图片 25"/>
          <p:cNvPicPr>
            <a:picLocks noChangeAspect="1"/>
          </p:cNvPicPr>
          <p:nvPr/>
        </p:nvPicPr>
        <p:blipFill>
          <a:blip r:embed="rId2"/>
          <a:srcRect l="17554" t="52599" r="37289"/>
          <a:stretch>
            <a:fillRect/>
          </a:stretch>
        </p:blipFill>
        <p:spPr bwMode="auto">
          <a:xfrm>
            <a:off x="815975" y="1104900"/>
            <a:ext cx="2654300" cy="2089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矩形 1"/>
          <p:cNvSpPr/>
          <p:nvPr/>
        </p:nvSpPr>
        <p:spPr>
          <a:xfrm>
            <a:off x="2165350" y="2781300"/>
            <a:ext cx="606425" cy="4127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28689" name="图片 2"/>
          <p:cNvPicPr>
            <a:picLocks noChangeAspect="1"/>
          </p:cNvPicPr>
          <p:nvPr/>
        </p:nvPicPr>
        <p:blipFill>
          <a:blip r:embed="rId3"/>
          <a:srcRect t="61560" r="62054"/>
          <a:stretch>
            <a:fillRect/>
          </a:stretch>
        </p:blipFill>
        <p:spPr bwMode="auto">
          <a:xfrm>
            <a:off x="5326063" y="985838"/>
            <a:ext cx="2917825" cy="2217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矩形 7"/>
          <p:cNvSpPr/>
          <p:nvPr/>
        </p:nvSpPr>
        <p:spPr>
          <a:xfrm>
            <a:off x="6157913" y="2708275"/>
            <a:ext cx="727075" cy="4222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28691" name="图片 26"/>
          <p:cNvPicPr>
            <a:picLocks noChangeAspect="1"/>
          </p:cNvPicPr>
          <p:nvPr/>
        </p:nvPicPr>
        <p:blipFill>
          <a:blip r:embed="rId3"/>
          <a:srcRect l="43520" t="4514" r="13367" b="57420"/>
          <a:stretch>
            <a:fillRect/>
          </a:stretch>
        </p:blipFill>
        <p:spPr bwMode="auto">
          <a:xfrm>
            <a:off x="4518025" y="3625850"/>
            <a:ext cx="3725863" cy="2468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" name="矩形 27"/>
          <p:cNvSpPr/>
          <p:nvPr/>
        </p:nvSpPr>
        <p:spPr>
          <a:xfrm>
            <a:off x="5094288" y="3773488"/>
            <a:ext cx="630237" cy="4413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9144000" cy="115888"/>
          </a:xfrm>
          <a:prstGeom prst="rect">
            <a:avLst/>
          </a:prstGeom>
          <a:solidFill>
            <a:srgbClr val="D426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9698" name="TextBox 4"/>
          <p:cNvSpPr txBox="1">
            <a:spLocks noChangeArrowheads="1"/>
          </p:cNvSpPr>
          <p:nvPr/>
        </p:nvSpPr>
        <p:spPr bwMode="auto">
          <a:xfrm>
            <a:off x="1116013" y="501650"/>
            <a:ext cx="5184775" cy="5857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 sz="3200">
                <a:latin typeface="方正粗倩简体"/>
                <a:ea typeface="方正粗倩简体"/>
                <a:cs typeface="方正粗倩简体"/>
              </a:rPr>
              <a:t>手动移动</a:t>
            </a:r>
            <a:endParaRPr lang="zh-CN" altLang="en-US" sz="3200">
              <a:latin typeface="方正粗倩简体"/>
              <a:ea typeface="方正粗倩简体"/>
              <a:cs typeface="方正粗倩简体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3850" y="563563"/>
            <a:ext cx="576263" cy="5222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bg1"/>
                </a:solidFill>
                <a:latin typeface="冬青黑体简体中文 W3" pitchFamily="34" charset="-122"/>
                <a:ea typeface="冬青黑体简体中文 W3" pitchFamily="34" charset="-122"/>
              </a:rPr>
              <a:t>4</a:t>
            </a:r>
            <a:endParaRPr lang="zh-CN" altLang="en-US" sz="2800" b="1" dirty="0">
              <a:solidFill>
                <a:schemeClr val="bg1"/>
              </a:solidFill>
              <a:latin typeface="冬青黑体简体中文 W3" pitchFamily="34" charset="-122"/>
              <a:ea typeface="冬青黑体简体中文 W3" pitchFamily="34" charset="-122"/>
            </a:endParaRPr>
          </a:p>
        </p:txBody>
      </p:sp>
      <p:sp>
        <p:nvSpPr>
          <p:cNvPr id="29700" name="TextBox 11"/>
          <p:cNvSpPr txBox="1">
            <a:spLocks noChangeArrowheads="1"/>
          </p:cNvSpPr>
          <p:nvPr/>
        </p:nvSpPr>
        <p:spPr bwMode="auto">
          <a:xfrm>
            <a:off x="3325813" y="620713"/>
            <a:ext cx="2428875" cy="4000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 sz="2000" b="1">
                <a:latin typeface="黑体" panose="02010609060101010101" charset="-122"/>
                <a:ea typeface="黑体" panose="02010609060101010101" charset="-122"/>
              </a:rPr>
              <a:t>连续移动</a:t>
            </a:r>
            <a:endParaRPr lang="zh-CN" altLang="en-US" b="1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9701" name="Rectangle 3"/>
          <p:cNvSpPr>
            <a:spLocks noGrp="1" noChangeArrowheads="1"/>
          </p:cNvSpPr>
          <p:nvPr/>
        </p:nvSpPr>
        <p:spPr bwMode="auto">
          <a:xfrm>
            <a:off x="769938" y="3148013"/>
            <a:ext cx="2555875" cy="5778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>
              <a:spcAft>
                <a:spcPct val="40000"/>
              </a:spcAft>
              <a:buClr>
                <a:srgbClr val="C00000"/>
              </a:buClr>
              <a:buSzPct val="120000"/>
            </a:pPr>
            <a:r>
              <a:rPr lang="en-US" altLang="zh-CN">
                <a:latin typeface="微软雅黑" panose="020B0503020204020204" pitchFamily="34" charset="-122"/>
                <a:ea typeface="黑体" panose="02010609060101010101" charset="-122"/>
                <a:sym typeface="微软雅黑" panose="020B0503020204020204" pitchFamily="34" charset="-122"/>
              </a:rPr>
              <a:t>1</a:t>
            </a:r>
            <a:r>
              <a:rPr lang="zh-CN" altLang="en-US">
                <a:latin typeface="微软雅黑" panose="020B0503020204020204" pitchFamily="34" charset="-122"/>
                <a:ea typeface="黑体" panose="02010609060101010101" charset="-122"/>
                <a:sym typeface="微软雅黑" panose="020B0503020204020204" pitchFamily="34" charset="-122"/>
              </a:rPr>
              <a:t>、回零后如上图所示</a:t>
            </a:r>
            <a:endParaRPr 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9702" name="Rectangle 3"/>
          <p:cNvSpPr>
            <a:spLocks noGrp="1" noChangeArrowheads="1"/>
          </p:cNvSpPr>
          <p:nvPr/>
        </p:nvSpPr>
        <p:spPr bwMode="auto">
          <a:xfrm>
            <a:off x="5529263" y="3232150"/>
            <a:ext cx="2835275" cy="57943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>
              <a:spcAft>
                <a:spcPct val="40000"/>
              </a:spcAft>
              <a:buClr>
                <a:srgbClr val="C00000"/>
              </a:buClr>
              <a:buSzPct val="120000"/>
            </a:pPr>
            <a:r>
              <a:rPr lang="en-US" altLang="zh-CN">
                <a:latin typeface="微软雅黑" panose="020B0503020204020204" pitchFamily="34" charset="-122"/>
                <a:ea typeface="黑体" panose="02010609060101010101" charset="-122"/>
                <a:sym typeface="微软雅黑" panose="020B0503020204020204" pitchFamily="34" charset="-122"/>
              </a:rPr>
              <a:t>2</a:t>
            </a:r>
            <a:r>
              <a:rPr lang="zh-CN" altLang="en-US">
                <a:latin typeface="微软雅黑" panose="020B0503020204020204" pitchFamily="34" charset="-122"/>
                <a:ea typeface="黑体" panose="02010609060101010101" charset="-122"/>
                <a:sym typeface="微软雅黑" panose="020B0503020204020204" pitchFamily="34" charset="-122"/>
              </a:rPr>
              <a:t>、增量倍率 选择</a:t>
            </a:r>
            <a:r>
              <a:rPr lang="en-US" altLang="zh-CN">
                <a:latin typeface="微软雅黑" panose="020B0503020204020204" pitchFamily="34" charset="-122"/>
                <a:ea typeface="黑体" panose="02010609060101010101" charset="-122"/>
                <a:sym typeface="微软雅黑" panose="020B0503020204020204" pitchFamily="34" charset="-122"/>
              </a:rPr>
              <a:t>OFF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29703" name="Picture 3" descr="F:\培训\NUT培训内容\untitled.144.jpg"/>
          <p:cNvPicPr>
            <a:picLocks noChangeAspect="1" noChangeArrowheads="1"/>
          </p:cNvPicPr>
          <p:nvPr/>
        </p:nvPicPr>
        <p:blipFill>
          <a:blip r:embed="rId1"/>
          <a:srcRect l="64868" t="25327"/>
          <a:stretch>
            <a:fillRect/>
          </a:stretch>
        </p:blipFill>
        <p:spPr bwMode="auto">
          <a:xfrm>
            <a:off x="5511800" y="1082675"/>
            <a:ext cx="2071688" cy="2149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704" name="Rectangle 3"/>
          <p:cNvSpPr>
            <a:spLocks noGrp="1" noChangeArrowheads="1"/>
          </p:cNvSpPr>
          <p:nvPr/>
        </p:nvSpPr>
        <p:spPr bwMode="auto">
          <a:xfrm>
            <a:off x="5643563" y="5880100"/>
            <a:ext cx="2555875" cy="57943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>
              <a:spcAft>
                <a:spcPct val="40000"/>
              </a:spcAft>
              <a:buClr>
                <a:srgbClr val="C00000"/>
              </a:buClr>
              <a:buSzPct val="120000"/>
            </a:pPr>
            <a:r>
              <a:rPr lang="en-US" altLang="zh-CN">
                <a:latin typeface="微软雅黑" panose="020B0503020204020204" pitchFamily="34" charset="-122"/>
                <a:ea typeface="黑体" panose="02010609060101010101" charset="-122"/>
                <a:sym typeface="微软雅黑" panose="020B0503020204020204" pitchFamily="34" charset="-122"/>
              </a:rPr>
              <a:t>3</a:t>
            </a:r>
            <a:r>
              <a:rPr lang="zh-CN" altLang="en-US">
                <a:latin typeface="微软雅黑" panose="020B0503020204020204" pitchFamily="34" charset="-122"/>
                <a:ea typeface="黑体" panose="02010609060101010101" charset="-122"/>
                <a:sym typeface="微软雅黑" panose="020B0503020204020204" pitchFamily="34" charset="-122"/>
              </a:rPr>
              <a:t>、按下对应的轴</a:t>
            </a:r>
            <a:endParaRPr 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9705" name="Rectangle 3"/>
          <p:cNvSpPr>
            <a:spLocks noGrp="1" noChangeArrowheads="1"/>
          </p:cNvSpPr>
          <p:nvPr/>
        </p:nvSpPr>
        <p:spPr bwMode="auto">
          <a:xfrm>
            <a:off x="611188" y="5838825"/>
            <a:ext cx="3600450" cy="5810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>
              <a:spcAft>
                <a:spcPct val="40000"/>
              </a:spcAft>
              <a:buClr>
                <a:srgbClr val="C00000"/>
              </a:buClr>
              <a:buSzPct val="120000"/>
            </a:pPr>
            <a:r>
              <a:rPr lang="en-US" altLang="zh-CN">
                <a:latin typeface="微软雅黑" panose="020B0503020204020204" pitchFamily="34" charset="-122"/>
                <a:ea typeface="黑体" panose="02010609060101010101" charset="-122"/>
                <a:sym typeface="微软雅黑" panose="020B0503020204020204" pitchFamily="34" charset="-122"/>
              </a:rPr>
              <a:t>4</a:t>
            </a:r>
            <a:r>
              <a:rPr lang="zh-CN" altLang="en-US">
                <a:latin typeface="微软雅黑" panose="020B0503020204020204" pitchFamily="34" charset="-122"/>
                <a:ea typeface="黑体" panose="02010609060101010101" charset="-122"/>
                <a:sym typeface="微软雅黑" panose="020B0503020204020204" pitchFamily="34" charset="-122"/>
              </a:rPr>
              <a:t>、查看坐标，机床开始移动</a:t>
            </a:r>
            <a:endParaRPr 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29706" name="Picture 2" descr="C:\Documents and Settings\Administrator\桌面\杨\面板注释\面板注释.jpg"/>
          <p:cNvPicPr>
            <a:picLocks noChangeAspect="1" noChangeArrowheads="1"/>
          </p:cNvPicPr>
          <p:nvPr/>
        </p:nvPicPr>
        <p:blipFill>
          <a:blip r:embed="rId2"/>
          <a:srcRect l="69167" t="48885" r="3703" b="10558"/>
          <a:stretch>
            <a:fillRect/>
          </a:stretch>
        </p:blipFill>
        <p:spPr bwMode="auto">
          <a:xfrm>
            <a:off x="5716588" y="3968750"/>
            <a:ext cx="1847850" cy="1579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右箭头 14"/>
          <p:cNvSpPr/>
          <p:nvPr/>
        </p:nvSpPr>
        <p:spPr>
          <a:xfrm>
            <a:off x="4659313" y="2246313"/>
            <a:ext cx="720725" cy="2936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6" name="右箭头 15"/>
          <p:cNvSpPr/>
          <p:nvPr/>
        </p:nvSpPr>
        <p:spPr>
          <a:xfrm rot="5400000">
            <a:off x="7839075" y="3260725"/>
            <a:ext cx="720725" cy="2889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9" name="右箭头 18"/>
          <p:cNvSpPr/>
          <p:nvPr/>
        </p:nvSpPr>
        <p:spPr>
          <a:xfrm rot="10800000">
            <a:off x="4540250" y="4497388"/>
            <a:ext cx="719138" cy="2936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29710" name="图片 1"/>
          <p:cNvPicPr>
            <a:picLocks noChangeAspect="1"/>
          </p:cNvPicPr>
          <p:nvPr/>
        </p:nvPicPr>
        <p:blipFill>
          <a:blip r:embed="rId3"/>
          <a:srcRect r="43539" b="67458"/>
          <a:stretch>
            <a:fillRect/>
          </a:stretch>
        </p:blipFill>
        <p:spPr bwMode="auto">
          <a:xfrm>
            <a:off x="660400" y="4129088"/>
            <a:ext cx="3862388" cy="167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711" name="图片 10"/>
          <p:cNvPicPr>
            <a:picLocks noChangeAspect="1"/>
          </p:cNvPicPr>
          <p:nvPr/>
        </p:nvPicPr>
        <p:blipFill>
          <a:blip r:embed="rId4"/>
          <a:srcRect r="46417" b="68822"/>
          <a:stretch>
            <a:fillRect/>
          </a:stretch>
        </p:blipFill>
        <p:spPr bwMode="auto">
          <a:xfrm>
            <a:off x="574675" y="1457325"/>
            <a:ext cx="3948113" cy="1673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9144000" cy="115888"/>
          </a:xfrm>
          <a:prstGeom prst="rect">
            <a:avLst/>
          </a:prstGeom>
          <a:solidFill>
            <a:srgbClr val="D426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0722" name="TextBox 4"/>
          <p:cNvSpPr txBox="1">
            <a:spLocks noChangeArrowheads="1"/>
          </p:cNvSpPr>
          <p:nvPr/>
        </p:nvSpPr>
        <p:spPr bwMode="auto">
          <a:xfrm>
            <a:off x="1116013" y="501650"/>
            <a:ext cx="5184775" cy="5857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 sz="3200">
                <a:latin typeface="方正粗倩简体"/>
                <a:ea typeface="方正粗倩简体"/>
                <a:cs typeface="方正粗倩简体"/>
              </a:rPr>
              <a:t>手动移动</a:t>
            </a:r>
            <a:endParaRPr lang="zh-CN" altLang="en-US" sz="3200">
              <a:latin typeface="方正粗倩简体"/>
              <a:ea typeface="方正粗倩简体"/>
              <a:cs typeface="方正粗倩简体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3850" y="563563"/>
            <a:ext cx="576263" cy="5222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bg1"/>
                </a:solidFill>
                <a:latin typeface="冬青黑体简体中文 W3" pitchFamily="34" charset="-122"/>
                <a:ea typeface="冬青黑体简体中文 W3" pitchFamily="34" charset="-122"/>
              </a:rPr>
              <a:t>4</a:t>
            </a:r>
            <a:endParaRPr lang="zh-CN" altLang="en-US" sz="2800" b="1" dirty="0">
              <a:solidFill>
                <a:schemeClr val="bg1"/>
              </a:solidFill>
              <a:latin typeface="冬青黑体简体中文 W3" pitchFamily="34" charset="-122"/>
              <a:ea typeface="冬青黑体简体中文 W3" pitchFamily="34" charset="-122"/>
            </a:endParaRPr>
          </a:p>
        </p:txBody>
      </p:sp>
      <p:sp>
        <p:nvSpPr>
          <p:cNvPr id="30724" name="TextBox 11"/>
          <p:cNvSpPr txBox="1">
            <a:spLocks noChangeArrowheads="1"/>
          </p:cNvSpPr>
          <p:nvPr/>
        </p:nvSpPr>
        <p:spPr bwMode="auto">
          <a:xfrm>
            <a:off x="3325813" y="620713"/>
            <a:ext cx="2428875" cy="4000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 sz="2000" b="1">
                <a:latin typeface="黑体" panose="02010609060101010101" charset="-122"/>
                <a:ea typeface="黑体" panose="02010609060101010101" charset="-122"/>
              </a:rPr>
              <a:t>增量移动</a:t>
            </a:r>
            <a:endParaRPr lang="zh-CN" altLang="en-US" b="1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30725" name="Rectangle 3"/>
          <p:cNvSpPr>
            <a:spLocks noGrp="1" noChangeArrowheads="1"/>
          </p:cNvSpPr>
          <p:nvPr/>
        </p:nvSpPr>
        <p:spPr bwMode="auto">
          <a:xfrm>
            <a:off x="769938" y="3148013"/>
            <a:ext cx="2555875" cy="5778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>
              <a:spcAft>
                <a:spcPct val="40000"/>
              </a:spcAft>
              <a:buClr>
                <a:srgbClr val="C00000"/>
              </a:buClr>
              <a:buSzPct val="120000"/>
            </a:pPr>
            <a:r>
              <a:rPr lang="en-US" altLang="zh-CN">
                <a:latin typeface="微软雅黑" panose="020B0503020204020204" pitchFamily="34" charset="-122"/>
                <a:ea typeface="黑体" panose="02010609060101010101" charset="-122"/>
                <a:sym typeface="微软雅黑" panose="020B0503020204020204" pitchFamily="34" charset="-122"/>
              </a:rPr>
              <a:t>1</a:t>
            </a:r>
            <a:r>
              <a:rPr lang="zh-CN" altLang="en-US">
                <a:latin typeface="微软雅黑" panose="020B0503020204020204" pitchFamily="34" charset="-122"/>
                <a:ea typeface="黑体" panose="02010609060101010101" charset="-122"/>
                <a:sym typeface="微软雅黑" panose="020B0503020204020204" pitchFamily="34" charset="-122"/>
              </a:rPr>
              <a:t>、回零后如上图所示</a:t>
            </a:r>
            <a:endParaRPr 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0726" name="Rectangle 3"/>
          <p:cNvSpPr>
            <a:spLocks noGrp="1" noChangeArrowheads="1"/>
          </p:cNvSpPr>
          <p:nvPr/>
        </p:nvSpPr>
        <p:spPr bwMode="auto">
          <a:xfrm>
            <a:off x="4968875" y="3244850"/>
            <a:ext cx="3003550" cy="57943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>
              <a:spcAft>
                <a:spcPct val="40000"/>
              </a:spcAft>
              <a:buClr>
                <a:srgbClr val="C00000"/>
              </a:buClr>
              <a:buSzPct val="120000"/>
            </a:pPr>
            <a:r>
              <a:rPr lang="en-US" altLang="zh-CN">
                <a:latin typeface="微软雅黑" panose="020B0503020204020204" pitchFamily="34" charset="-122"/>
                <a:ea typeface="黑体" panose="02010609060101010101" charset="-122"/>
                <a:sym typeface="微软雅黑" panose="020B0503020204020204" pitchFamily="34" charset="-122"/>
              </a:rPr>
              <a:t>2</a:t>
            </a:r>
            <a:r>
              <a:rPr lang="zh-CN" altLang="en-US">
                <a:latin typeface="微软雅黑" panose="020B0503020204020204" pitchFamily="34" charset="-122"/>
                <a:ea typeface="黑体" panose="02010609060101010101" charset="-122"/>
                <a:sym typeface="微软雅黑" panose="020B0503020204020204" pitchFamily="34" charset="-122"/>
              </a:rPr>
              <a:t>、增量倍率 选择合适档位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0727" name="Rectangle 3"/>
          <p:cNvSpPr>
            <a:spLocks noGrp="1" noChangeArrowheads="1"/>
          </p:cNvSpPr>
          <p:nvPr/>
        </p:nvSpPr>
        <p:spPr bwMode="auto">
          <a:xfrm>
            <a:off x="5102225" y="5732463"/>
            <a:ext cx="3014663" cy="5810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>
              <a:lnSpc>
                <a:spcPct val="150000"/>
              </a:lnSpc>
              <a:spcAft>
                <a:spcPct val="40000"/>
              </a:spcAft>
              <a:buClr>
                <a:srgbClr val="C00000"/>
              </a:buClr>
              <a:buSzPct val="120000"/>
            </a:pPr>
            <a:r>
              <a:rPr lang="en-US" altLang="zh-CN">
                <a:latin typeface="微软雅黑" panose="020B0503020204020204" pitchFamily="34" charset="-122"/>
                <a:ea typeface="黑体" panose="02010609060101010101" charset="-122"/>
                <a:sym typeface="微软雅黑" panose="020B0503020204020204" pitchFamily="34" charset="-122"/>
              </a:rPr>
              <a:t>3</a:t>
            </a:r>
            <a:r>
              <a:rPr lang="zh-CN" altLang="en-US">
                <a:latin typeface="微软雅黑" panose="020B0503020204020204" pitchFamily="34" charset="-122"/>
                <a:ea typeface="黑体" panose="02010609060101010101" charset="-122"/>
                <a:sym typeface="微软雅黑" panose="020B0503020204020204" pitchFamily="34" charset="-122"/>
              </a:rPr>
              <a:t>、按下对应的轴，每按一下，轴移动一个档位的距离</a:t>
            </a:r>
            <a:endParaRPr 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0728" name="Rectangle 3"/>
          <p:cNvSpPr>
            <a:spLocks noGrp="1" noChangeArrowheads="1"/>
          </p:cNvSpPr>
          <p:nvPr/>
        </p:nvSpPr>
        <p:spPr bwMode="auto">
          <a:xfrm>
            <a:off x="611188" y="5838825"/>
            <a:ext cx="3600450" cy="5810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>
              <a:spcAft>
                <a:spcPct val="40000"/>
              </a:spcAft>
              <a:buClr>
                <a:srgbClr val="C00000"/>
              </a:buClr>
              <a:buSzPct val="120000"/>
            </a:pPr>
            <a:r>
              <a:rPr lang="en-US" altLang="zh-CN">
                <a:latin typeface="微软雅黑" panose="020B0503020204020204" pitchFamily="34" charset="-122"/>
                <a:ea typeface="黑体" panose="02010609060101010101" charset="-122"/>
                <a:sym typeface="微软雅黑" panose="020B0503020204020204" pitchFamily="34" charset="-122"/>
              </a:rPr>
              <a:t>4</a:t>
            </a:r>
            <a:r>
              <a:rPr lang="zh-CN" altLang="en-US">
                <a:latin typeface="微软雅黑" panose="020B0503020204020204" pitchFamily="34" charset="-122"/>
                <a:ea typeface="黑体" panose="02010609060101010101" charset="-122"/>
                <a:sym typeface="微软雅黑" panose="020B0503020204020204" pitchFamily="34" charset="-122"/>
              </a:rPr>
              <a:t>、查看坐标，机床开始移动</a:t>
            </a:r>
            <a:endParaRPr 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30729" name="Picture 2" descr="C:\Documents and Settings\Administrator\桌面\杨\面板注释\面板注释.jpg"/>
          <p:cNvPicPr>
            <a:picLocks noChangeAspect="1" noChangeArrowheads="1"/>
          </p:cNvPicPr>
          <p:nvPr/>
        </p:nvPicPr>
        <p:blipFill>
          <a:blip r:embed="rId1"/>
          <a:srcRect l="69167" t="48885" r="3703" b="10558"/>
          <a:stretch>
            <a:fillRect/>
          </a:stretch>
        </p:blipFill>
        <p:spPr bwMode="auto">
          <a:xfrm>
            <a:off x="5716588" y="3968750"/>
            <a:ext cx="1847850" cy="1579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右箭头 14"/>
          <p:cNvSpPr/>
          <p:nvPr/>
        </p:nvSpPr>
        <p:spPr>
          <a:xfrm>
            <a:off x="4659313" y="2246313"/>
            <a:ext cx="720725" cy="2936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6" name="右箭头 15"/>
          <p:cNvSpPr/>
          <p:nvPr/>
        </p:nvSpPr>
        <p:spPr>
          <a:xfrm rot="5400000">
            <a:off x="7758113" y="3354387"/>
            <a:ext cx="719138" cy="2905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9" name="右箭头 18"/>
          <p:cNvSpPr/>
          <p:nvPr/>
        </p:nvSpPr>
        <p:spPr>
          <a:xfrm rot="10800000">
            <a:off x="4676775" y="4465638"/>
            <a:ext cx="720725" cy="2936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30733" name="图片 10"/>
          <p:cNvPicPr>
            <a:picLocks noChangeAspect="1"/>
          </p:cNvPicPr>
          <p:nvPr/>
        </p:nvPicPr>
        <p:blipFill>
          <a:blip r:embed="rId2"/>
          <a:srcRect r="46417" b="68822"/>
          <a:stretch>
            <a:fillRect/>
          </a:stretch>
        </p:blipFill>
        <p:spPr bwMode="auto">
          <a:xfrm>
            <a:off x="574675" y="1457325"/>
            <a:ext cx="3948113" cy="1673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34" name="Picture 2" descr="F:\培训\NUT培训内容\untitled.134.jpg"/>
          <p:cNvPicPr>
            <a:picLocks noChangeAspect="1" noChangeArrowheads="1"/>
          </p:cNvPicPr>
          <p:nvPr/>
        </p:nvPicPr>
        <p:blipFill>
          <a:blip r:embed="rId3"/>
          <a:srcRect l="66264" t="26006"/>
          <a:stretch>
            <a:fillRect/>
          </a:stretch>
        </p:blipFill>
        <p:spPr bwMode="auto">
          <a:xfrm>
            <a:off x="5819775" y="1287463"/>
            <a:ext cx="1847850" cy="19796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35" name="图片 2"/>
          <p:cNvPicPr>
            <a:picLocks noChangeAspect="1"/>
          </p:cNvPicPr>
          <p:nvPr/>
        </p:nvPicPr>
        <p:blipFill>
          <a:blip r:embed="rId4"/>
          <a:srcRect r="45659" b="69846"/>
          <a:stretch>
            <a:fillRect/>
          </a:stretch>
        </p:blipFill>
        <p:spPr bwMode="auto">
          <a:xfrm>
            <a:off x="571500" y="3725863"/>
            <a:ext cx="3968750" cy="165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9144000" cy="115888"/>
          </a:xfrm>
          <a:prstGeom prst="rect">
            <a:avLst/>
          </a:prstGeom>
          <a:solidFill>
            <a:srgbClr val="D426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1746" name="TextBox 4"/>
          <p:cNvSpPr txBox="1">
            <a:spLocks noChangeArrowheads="1"/>
          </p:cNvSpPr>
          <p:nvPr/>
        </p:nvSpPr>
        <p:spPr bwMode="auto">
          <a:xfrm>
            <a:off x="1116013" y="501650"/>
            <a:ext cx="5184775" cy="5857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 sz="3200">
                <a:latin typeface="方正粗倩简体"/>
                <a:ea typeface="方正粗倩简体"/>
                <a:cs typeface="方正粗倩简体"/>
              </a:rPr>
              <a:t>手动移动</a:t>
            </a:r>
            <a:endParaRPr lang="zh-CN" altLang="en-US" sz="3200">
              <a:latin typeface="方正粗倩简体"/>
              <a:ea typeface="方正粗倩简体"/>
              <a:cs typeface="方正粗倩简体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3850" y="563563"/>
            <a:ext cx="576263" cy="5222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bg1"/>
                </a:solidFill>
                <a:latin typeface="冬青黑体简体中文 W3" pitchFamily="34" charset="-122"/>
                <a:ea typeface="冬青黑体简体中文 W3" pitchFamily="34" charset="-122"/>
              </a:rPr>
              <a:t>4</a:t>
            </a:r>
            <a:endParaRPr lang="zh-CN" altLang="en-US" sz="2800" b="1" dirty="0">
              <a:solidFill>
                <a:schemeClr val="bg1"/>
              </a:solidFill>
              <a:latin typeface="冬青黑体简体中文 W3" pitchFamily="34" charset="-122"/>
              <a:ea typeface="冬青黑体简体中文 W3" pitchFamily="34" charset="-122"/>
            </a:endParaRPr>
          </a:p>
        </p:txBody>
      </p:sp>
      <p:sp>
        <p:nvSpPr>
          <p:cNvPr id="31748" name="TextBox 11"/>
          <p:cNvSpPr txBox="1">
            <a:spLocks noChangeArrowheads="1"/>
          </p:cNvSpPr>
          <p:nvPr/>
        </p:nvSpPr>
        <p:spPr bwMode="auto">
          <a:xfrm>
            <a:off x="3287713" y="698500"/>
            <a:ext cx="2428875" cy="4000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 sz="2000" b="1">
                <a:latin typeface="黑体" panose="02010609060101010101" charset="-122"/>
                <a:ea typeface="黑体" panose="02010609060101010101" charset="-122"/>
              </a:rPr>
              <a:t>手轮移动</a:t>
            </a:r>
            <a:endParaRPr lang="zh-CN" altLang="en-US" b="1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9" name="Rectangle 3"/>
          <p:cNvSpPr>
            <a:spLocks noGrp="1" noChangeArrowheads="1"/>
          </p:cNvSpPr>
          <p:nvPr/>
        </p:nvSpPr>
        <p:spPr bwMode="auto">
          <a:xfrm>
            <a:off x="368300" y="2828925"/>
            <a:ext cx="2555875" cy="3556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ct val="40000"/>
              </a:spcAft>
              <a:buClr>
                <a:srgbClr val="C00000"/>
              </a:buClr>
              <a:buSzPct val="120000"/>
              <a:defRPr/>
            </a:pPr>
            <a:r>
              <a:rPr lang="en-US" altLang="zh-CN" dirty="0">
                <a:latin typeface="微软雅黑" panose="020B0503020204020204" pitchFamily="34" charset="-122"/>
                <a:ea typeface="黑体" panose="02010609060101010101" charset="-122"/>
                <a:sym typeface="微软雅黑" panose="020B0503020204020204" pitchFamily="34" charset="-122"/>
              </a:rPr>
              <a:t>1</a:t>
            </a:r>
            <a:r>
              <a:rPr lang="zh-CN" altLang="en-US" dirty="0">
                <a:latin typeface="微软雅黑" panose="020B0503020204020204" pitchFamily="34" charset="-122"/>
                <a:ea typeface="黑体" panose="02010609060101010101" charset="-122"/>
                <a:sym typeface="微软雅黑" panose="020B0503020204020204" pitchFamily="34" charset="-122"/>
              </a:rPr>
              <a:t>、回零后如上图所示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180975" indent="-180975" fontAlgn="auto">
              <a:spcBef>
                <a:spcPts val="0"/>
              </a:spcBef>
              <a:spcAft>
                <a:spcPct val="40000"/>
              </a:spcAft>
              <a:buClr>
                <a:srgbClr val="C00000"/>
              </a:buClr>
              <a:buSzPct val="120000"/>
              <a:buFont typeface="Wingdings" panose="05000000000000000000" pitchFamily="2" charset="2"/>
              <a:buChar char="v"/>
              <a:defRPr/>
            </a:pP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31750" name="Picture 10" descr="新面板车床 "/>
          <p:cNvPicPr>
            <a:picLocks noChangeAspect="1" noChangeArrowheads="1"/>
          </p:cNvPicPr>
          <p:nvPr/>
        </p:nvPicPr>
        <p:blipFill>
          <a:blip r:embed="rId1"/>
          <a:srcRect l="64902" b="59943"/>
          <a:stretch>
            <a:fillRect/>
          </a:stretch>
        </p:blipFill>
        <p:spPr bwMode="auto">
          <a:xfrm>
            <a:off x="4543425" y="1403350"/>
            <a:ext cx="2232025" cy="1308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" name="圆角矩形 27"/>
          <p:cNvSpPr/>
          <p:nvPr/>
        </p:nvSpPr>
        <p:spPr>
          <a:xfrm>
            <a:off x="4675188" y="1573213"/>
            <a:ext cx="714375" cy="50006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31752" name="Picture 2" descr="F:\培训\NUT培训内容\untitled.134.jpg"/>
          <p:cNvPicPr>
            <a:picLocks noChangeAspect="1" noChangeArrowheads="1"/>
          </p:cNvPicPr>
          <p:nvPr/>
        </p:nvPicPr>
        <p:blipFill>
          <a:blip r:embed="rId2" cstate="print"/>
          <a:srcRect l="66264" t="26006"/>
          <a:stretch>
            <a:fillRect/>
          </a:stretch>
        </p:blipFill>
        <p:spPr bwMode="auto">
          <a:xfrm>
            <a:off x="7696200" y="1736725"/>
            <a:ext cx="1138238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753" name="Picture 10" descr="新面板车床 "/>
          <p:cNvPicPr>
            <a:picLocks noChangeAspect="1" noChangeArrowheads="1"/>
          </p:cNvPicPr>
          <p:nvPr/>
        </p:nvPicPr>
        <p:blipFill>
          <a:blip r:embed="rId1"/>
          <a:srcRect l="70490" t="46365" r="1915" b="3024"/>
          <a:stretch>
            <a:fillRect/>
          </a:stretch>
        </p:blipFill>
        <p:spPr bwMode="auto">
          <a:xfrm>
            <a:off x="7108825" y="4167188"/>
            <a:ext cx="1927225" cy="1816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754" name="Picture 4" descr="G:\1.jpg"/>
          <p:cNvPicPr>
            <a:picLocks noChangeAspect="1" noChangeArrowheads="1"/>
          </p:cNvPicPr>
          <p:nvPr/>
        </p:nvPicPr>
        <p:blipFill>
          <a:blip r:embed="rId3"/>
          <a:srcRect l="74123" t="12804" r="1984" b="10632"/>
          <a:stretch>
            <a:fillRect/>
          </a:stretch>
        </p:blipFill>
        <p:spPr bwMode="auto">
          <a:xfrm>
            <a:off x="5000625" y="4424363"/>
            <a:ext cx="1220788" cy="1301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755" name="图片 14"/>
          <p:cNvPicPr>
            <a:picLocks noChangeAspect="1"/>
          </p:cNvPicPr>
          <p:nvPr/>
        </p:nvPicPr>
        <p:blipFill>
          <a:blip r:embed="rId4"/>
          <a:srcRect r="43539" b="67458"/>
          <a:stretch>
            <a:fillRect/>
          </a:stretch>
        </p:blipFill>
        <p:spPr bwMode="auto">
          <a:xfrm>
            <a:off x="268288" y="4121150"/>
            <a:ext cx="3862387" cy="1668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756" name="图片 15"/>
          <p:cNvPicPr>
            <a:picLocks noChangeAspect="1"/>
          </p:cNvPicPr>
          <p:nvPr/>
        </p:nvPicPr>
        <p:blipFill>
          <a:blip r:embed="rId5"/>
          <a:srcRect r="46417" b="68822"/>
          <a:stretch>
            <a:fillRect/>
          </a:stretch>
        </p:blipFill>
        <p:spPr bwMode="auto">
          <a:xfrm>
            <a:off x="268288" y="1476375"/>
            <a:ext cx="2755900" cy="1160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Rectangle 3"/>
          <p:cNvSpPr>
            <a:spLocks noGrp="1" noChangeArrowheads="1"/>
          </p:cNvSpPr>
          <p:nvPr/>
        </p:nvSpPr>
        <p:spPr bwMode="auto">
          <a:xfrm>
            <a:off x="4675188" y="2965450"/>
            <a:ext cx="1968500" cy="57943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ct val="40000"/>
              </a:spcAft>
              <a:buClr>
                <a:srgbClr val="C00000"/>
              </a:buClr>
              <a:buSzPct val="120000"/>
              <a:defRPr/>
            </a:pPr>
            <a:r>
              <a:rPr lang="en-US" altLang="zh-CN" dirty="0">
                <a:latin typeface="微软雅黑" panose="020B0503020204020204" pitchFamily="34" charset="-122"/>
                <a:ea typeface="黑体" panose="02010609060101010101" charset="-122"/>
                <a:sym typeface="微软雅黑" panose="020B0503020204020204" pitchFamily="34" charset="-122"/>
              </a:rPr>
              <a:t>2</a:t>
            </a:r>
            <a:r>
              <a:rPr lang="zh-CN" altLang="en-US" dirty="0">
                <a:latin typeface="微软雅黑" panose="020B0503020204020204" pitchFamily="34" charset="-122"/>
                <a:ea typeface="黑体" panose="02010609060101010101" charset="-122"/>
                <a:sym typeface="微软雅黑" panose="020B0503020204020204" pitchFamily="34" charset="-122"/>
              </a:rPr>
              <a:t>、按下“手脉使能”功能键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180975" indent="-180975" fontAlgn="auto">
              <a:spcBef>
                <a:spcPts val="0"/>
              </a:spcBef>
              <a:spcAft>
                <a:spcPct val="40000"/>
              </a:spcAft>
              <a:buClr>
                <a:srgbClr val="C00000"/>
              </a:buClr>
              <a:buSzPct val="120000"/>
              <a:buFont typeface="Wingdings" panose="05000000000000000000" pitchFamily="2" charset="2"/>
              <a:buChar char="v"/>
              <a:defRPr/>
            </a:pP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1758" name="Rectangle 3"/>
          <p:cNvSpPr>
            <a:spLocks noGrp="1" noChangeArrowheads="1"/>
          </p:cNvSpPr>
          <p:nvPr/>
        </p:nvSpPr>
        <p:spPr bwMode="auto">
          <a:xfrm>
            <a:off x="7464425" y="3244850"/>
            <a:ext cx="1368425" cy="57943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>
              <a:spcAft>
                <a:spcPct val="40000"/>
              </a:spcAft>
              <a:buClr>
                <a:srgbClr val="C00000"/>
              </a:buClr>
              <a:buSzPct val="120000"/>
            </a:pPr>
            <a:r>
              <a:rPr lang="en-US" altLang="zh-CN">
                <a:latin typeface="微软雅黑" panose="020B0503020204020204" pitchFamily="34" charset="-122"/>
                <a:ea typeface="黑体" panose="02010609060101010101" charset="-122"/>
                <a:sym typeface="微软雅黑" panose="020B0503020204020204" pitchFamily="34" charset="-122"/>
              </a:rPr>
              <a:t>3</a:t>
            </a:r>
            <a:r>
              <a:rPr lang="zh-CN" altLang="en-US">
                <a:latin typeface="微软雅黑" panose="020B0503020204020204" pitchFamily="34" charset="-122"/>
                <a:ea typeface="黑体" panose="02010609060101010101" charset="-122"/>
                <a:sym typeface="微软雅黑" panose="020B0503020204020204" pitchFamily="34" charset="-122"/>
              </a:rPr>
              <a:t>、增量倍率选择合适档位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1759" name="Rectangle 3"/>
          <p:cNvSpPr>
            <a:spLocks noGrp="1" noChangeArrowheads="1"/>
          </p:cNvSpPr>
          <p:nvPr/>
        </p:nvSpPr>
        <p:spPr bwMode="auto">
          <a:xfrm>
            <a:off x="6905625" y="5949950"/>
            <a:ext cx="1843088" cy="57943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>
              <a:spcAft>
                <a:spcPct val="40000"/>
              </a:spcAft>
              <a:buClr>
                <a:srgbClr val="C00000"/>
              </a:buClr>
              <a:buSzPct val="120000"/>
            </a:pPr>
            <a:r>
              <a:rPr lang="en-US" altLang="zh-CN">
                <a:latin typeface="微软雅黑" panose="020B0503020204020204" pitchFamily="34" charset="-122"/>
                <a:ea typeface="黑体" panose="02010609060101010101" charset="-122"/>
                <a:sym typeface="微软雅黑" panose="020B0503020204020204" pitchFamily="34" charset="-122"/>
              </a:rPr>
              <a:t>4</a:t>
            </a:r>
            <a:r>
              <a:rPr lang="zh-CN" altLang="en-US">
                <a:latin typeface="微软雅黑" panose="020B0503020204020204" pitchFamily="34" charset="-122"/>
                <a:ea typeface="黑体" panose="02010609060101010101" charset="-122"/>
                <a:sym typeface="微软雅黑" panose="020B0503020204020204" pitchFamily="34" charset="-122"/>
              </a:rPr>
              <a:t>、选择轴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1760" name="Rectangle 3"/>
          <p:cNvSpPr>
            <a:spLocks noGrp="1" noChangeArrowheads="1"/>
          </p:cNvSpPr>
          <p:nvPr/>
        </p:nvSpPr>
        <p:spPr bwMode="auto">
          <a:xfrm>
            <a:off x="4760913" y="5811838"/>
            <a:ext cx="2144712" cy="57943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>
              <a:spcAft>
                <a:spcPct val="40000"/>
              </a:spcAft>
              <a:buClr>
                <a:srgbClr val="C00000"/>
              </a:buClr>
              <a:buSzPct val="120000"/>
            </a:pPr>
            <a:r>
              <a:rPr lang="en-US" altLang="zh-CN">
                <a:latin typeface="微软雅黑" panose="020B0503020204020204" pitchFamily="34" charset="-122"/>
                <a:ea typeface="黑体" panose="02010609060101010101" charset="-122"/>
                <a:sym typeface="微软雅黑" panose="020B0503020204020204" pitchFamily="34" charset="-122"/>
              </a:rPr>
              <a:t>5</a:t>
            </a:r>
            <a:r>
              <a:rPr lang="zh-CN" altLang="en-US">
                <a:latin typeface="微软雅黑" panose="020B0503020204020204" pitchFamily="34" charset="-122"/>
                <a:ea typeface="黑体" panose="02010609060101010101" charset="-122"/>
                <a:sym typeface="微软雅黑" panose="020B0503020204020204" pitchFamily="34" charset="-122"/>
              </a:rPr>
              <a:t>、通过手轮正反向摇动实现轴移动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1761" name="Rectangle 3"/>
          <p:cNvSpPr>
            <a:spLocks noGrp="1" noChangeArrowheads="1"/>
          </p:cNvSpPr>
          <p:nvPr/>
        </p:nvSpPr>
        <p:spPr bwMode="auto">
          <a:xfrm>
            <a:off x="611188" y="5767388"/>
            <a:ext cx="2413000" cy="57943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>
              <a:spcAft>
                <a:spcPct val="40000"/>
              </a:spcAft>
              <a:buClr>
                <a:srgbClr val="C00000"/>
              </a:buClr>
              <a:buSzPct val="120000"/>
            </a:pPr>
            <a:r>
              <a:rPr lang="en-US" altLang="zh-CN">
                <a:latin typeface="微软雅黑" panose="020B0503020204020204" pitchFamily="34" charset="-122"/>
                <a:ea typeface="黑体" panose="02010609060101010101" charset="-122"/>
                <a:sym typeface="微软雅黑" panose="020B0503020204020204" pitchFamily="34" charset="-122"/>
              </a:rPr>
              <a:t>6</a:t>
            </a:r>
            <a:r>
              <a:rPr lang="zh-CN" altLang="en-US">
                <a:latin typeface="微软雅黑" panose="020B0503020204020204" pitchFamily="34" charset="-122"/>
                <a:ea typeface="黑体" panose="02010609060101010101" charset="-122"/>
                <a:sym typeface="微软雅黑" panose="020B0503020204020204" pitchFamily="34" charset="-122"/>
              </a:rPr>
              <a:t>、查看坐标轴变化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2" name="右箭头 21"/>
          <p:cNvSpPr/>
          <p:nvPr/>
        </p:nvSpPr>
        <p:spPr>
          <a:xfrm>
            <a:off x="3348038" y="1909763"/>
            <a:ext cx="719137" cy="2936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3" name="右箭头 22"/>
          <p:cNvSpPr/>
          <p:nvPr/>
        </p:nvSpPr>
        <p:spPr>
          <a:xfrm>
            <a:off x="6656388" y="3108325"/>
            <a:ext cx="720725" cy="2936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5" name="右箭头 24"/>
          <p:cNvSpPr/>
          <p:nvPr/>
        </p:nvSpPr>
        <p:spPr>
          <a:xfrm rot="5400000">
            <a:off x="8620919" y="3398044"/>
            <a:ext cx="720725" cy="2936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6" name="右箭头 25"/>
          <p:cNvSpPr/>
          <p:nvPr/>
        </p:nvSpPr>
        <p:spPr>
          <a:xfrm rot="10800000">
            <a:off x="6283325" y="4962525"/>
            <a:ext cx="720725" cy="2936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9" name="右箭头 28"/>
          <p:cNvSpPr/>
          <p:nvPr/>
        </p:nvSpPr>
        <p:spPr>
          <a:xfrm rot="10800000">
            <a:off x="4130675" y="4968875"/>
            <a:ext cx="719138" cy="2936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9144000" cy="115888"/>
          </a:xfrm>
          <a:prstGeom prst="rect">
            <a:avLst/>
          </a:prstGeom>
          <a:solidFill>
            <a:srgbClr val="D426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3794" name="TextBox 4"/>
          <p:cNvSpPr txBox="1">
            <a:spLocks noChangeArrowheads="1"/>
          </p:cNvSpPr>
          <p:nvPr/>
        </p:nvSpPr>
        <p:spPr bwMode="auto">
          <a:xfrm>
            <a:off x="1116013" y="501650"/>
            <a:ext cx="5184775" cy="5857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en-US" altLang="zh-CN" sz="3200">
                <a:latin typeface="Arial Unicode MS"/>
                <a:ea typeface="Arial Unicode MS"/>
                <a:cs typeface="Arial Unicode MS"/>
              </a:rPr>
              <a:t>MDA</a:t>
            </a:r>
            <a:endParaRPr lang="zh-CN" altLang="en-US" sz="3200">
              <a:latin typeface="Arial Unicode MS"/>
              <a:ea typeface="Arial Unicode MS"/>
              <a:cs typeface="Arial Unicode MS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3850" y="563563"/>
            <a:ext cx="576263" cy="5222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bg1"/>
                </a:solidFill>
                <a:latin typeface="冬青黑体简体中文 W3" pitchFamily="34" charset="-122"/>
                <a:ea typeface="冬青黑体简体中文 W3" pitchFamily="34" charset="-122"/>
              </a:rPr>
              <a:t>5</a:t>
            </a:r>
            <a:endParaRPr lang="zh-CN" altLang="en-US" sz="2800" b="1" dirty="0">
              <a:solidFill>
                <a:schemeClr val="bg1"/>
              </a:solidFill>
              <a:latin typeface="冬青黑体简体中文 W3" pitchFamily="34" charset="-122"/>
              <a:ea typeface="冬青黑体简体中文 W3" pitchFamily="34" charset="-122"/>
            </a:endParaRPr>
          </a:p>
        </p:txBody>
      </p:sp>
      <p:sp>
        <p:nvSpPr>
          <p:cNvPr id="8" name="Rectangle 3"/>
          <p:cNvSpPr>
            <a:spLocks noGrp="1" noChangeArrowheads="1"/>
          </p:cNvSpPr>
          <p:nvPr/>
        </p:nvSpPr>
        <p:spPr bwMode="auto">
          <a:xfrm>
            <a:off x="6643688" y="908050"/>
            <a:ext cx="2176462" cy="57943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ct val="40000"/>
              </a:spcAft>
              <a:buClr>
                <a:srgbClr val="C00000"/>
              </a:buClr>
              <a:buSzPct val="120000"/>
              <a:defRPr/>
            </a:pPr>
            <a:r>
              <a:rPr lang="en-US" altLang="zh-CN" dirty="0">
                <a:latin typeface="微软雅黑" panose="020B0503020204020204" pitchFamily="34" charset="-122"/>
                <a:ea typeface="黑体" panose="02010609060101010101" charset="-122"/>
                <a:sym typeface="微软雅黑" panose="020B0503020204020204" pitchFamily="34" charset="-122"/>
              </a:rPr>
              <a:t>1</a:t>
            </a:r>
            <a:r>
              <a:rPr lang="zh-CN" altLang="en-US" dirty="0">
                <a:latin typeface="微软雅黑" panose="020B0503020204020204" pitchFamily="34" charset="-122"/>
                <a:ea typeface="黑体" panose="02010609060101010101" charset="-122"/>
                <a:sym typeface="微软雅黑" panose="020B0503020204020204" pitchFamily="34" charset="-122"/>
              </a:rPr>
              <a:t>、在主界面上点击</a:t>
            </a:r>
            <a:r>
              <a:rPr lang="en-US" altLang="zh-CN" dirty="0">
                <a:latin typeface="微软雅黑" panose="020B0503020204020204" pitchFamily="34" charset="-122"/>
                <a:ea typeface="黑体" panose="02010609060101010101" charset="-122"/>
                <a:sym typeface="微软雅黑" panose="020B0503020204020204" pitchFamily="34" charset="-122"/>
              </a:rPr>
              <a:t>MDA</a:t>
            </a:r>
            <a:r>
              <a:rPr lang="zh-CN" altLang="en-US" dirty="0">
                <a:latin typeface="微软雅黑" panose="020B0503020204020204" pitchFamily="34" charset="-122"/>
                <a:ea typeface="黑体" panose="02010609060101010101" charset="-122"/>
                <a:sym typeface="微软雅黑" panose="020B0503020204020204" pitchFamily="34" charset="-122"/>
              </a:rPr>
              <a:t>对话框</a:t>
            </a:r>
            <a:endParaRPr lang="en-US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180975" indent="-180975" fontAlgn="auto">
              <a:lnSpc>
                <a:spcPct val="150000"/>
              </a:lnSpc>
              <a:spcBef>
                <a:spcPts val="0"/>
              </a:spcBef>
              <a:spcAft>
                <a:spcPct val="40000"/>
              </a:spcAft>
              <a:buClr>
                <a:srgbClr val="C00000"/>
              </a:buClr>
              <a:buSzPct val="120000"/>
              <a:buFont typeface="Wingdings" panose="05000000000000000000" pitchFamily="2" charset="2"/>
              <a:buChar char="v"/>
              <a:defRPr/>
            </a:pP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180975" indent="-180975" fontAlgn="auto">
              <a:lnSpc>
                <a:spcPct val="150000"/>
              </a:lnSpc>
              <a:spcBef>
                <a:spcPts val="0"/>
              </a:spcBef>
              <a:spcAft>
                <a:spcPct val="40000"/>
              </a:spcAft>
              <a:buClr>
                <a:srgbClr val="C00000"/>
              </a:buClr>
              <a:buSzPct val="120000"/>
              <a:buFont typeface="Wingdings" panose="05000000000000000000" pitchFamily="2" charset="2"/>
              <a:buChar char="v"/>
              <a:defRPr/>
            </a:pP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3797" name="Rectangle 3"/>
          <p:cNvSpPr>
            <a:spLocks noGrp="1" noChangeArrowheads="1"/>
          </p:cNvSpPr>
          <p:nvPr/>
        </p:nvSpPr>
        <p:spPr bwMode="auto">
          <a:xfrm>
            <a:off x="6643688" y="1989138"/>
            <a:ext cx="2392362" cy="57943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>
              <a:lnSpc>
                <a:spcPct val="150000"/>
              </a:lnSpc>
              <a:spcAft>
                <a:spcPct val="40000"/>
              </a:spcAft>
              <a:buClr>
                <a:srgbClr val="C00000"/>
              </a:buClr>
              <a:buSzPct val="120000"/>
            </a:pPr>
            <a:r>
              <a:rPr lang="en-US" altLang="zh-CN">
                <a:latin typeface="微软雅黑" panose="020B0503020204020204" pitchFamily="34" charset="-122"/>
                <a:ea typeface="黑体" panose="02010609060101010101" charset="-122"/>
                <a:sym typeface="微软雅黑" panose="020B0503020204020204" pitchFamily="34" charset="-122"/>
              </a:rPr>
              <a:t>2</a:t>
            </a:r>
            <a:r>
              <a:rPr lang="zh-CN" altLang="en-US">
                <a:latin typeface="微软雅黑" panose="020B0503020204020204" pitchFamily="34" charset="-122"/>
                <a:ea typeface="黑体" panose="02010609060101010101" charset="-122"/>
                <a:sym typeface="微软雅黑" panose="020B0503020204020204" pitchFamily="34" charset="-122"/>
              </a:rPr>
              <a:t>、输入指</a:t>
            </a:r>
            <a:r>
              <a:rPr lang="en-US" altLang="zh-CN">
                <a:latin typeface="微软雅黑" panose="020B0503020204020204" pitchFamily="34" charset="-122"/>
                <a:ea typeface="黑体" panose="02010609060101010101" charset="-122"/>
                <a:sym typeface="微软雅黑" panose="020B0503020204020204" pitchFamily="34" charset="-122"/>
              </a:rPr>
              <a:t>M03S1000</a:t>
            </a:r>
            <a:r>
              <a:rPr lang="zh-CN" altLang="en-US">
                <a:latin typeface="微软雅黑" panose="020B0503020204020204" pitchFamily="34" charset="-122"/>
                <a:ea typeface="黑体" panose="02010609060101010101" charset="-122"/>
                <a:sym typeface="微软雅黑" panose="020B0503020204020204" pitchFamily="34" charset="-122"/>
              </a:rPr>
              <a:t>，按回车键确认</a:t>
            </a:r>
            <a:endParaRPr 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2" name="Rectangle 3"/>
          <p:cNvSpPr>
            <a:spLocks noGrp="1" noChangeArrowheads="1"/>
          </p:cNvSpPr>
          <p:nvPr/>
        </p:nvSpPr>
        <p:spPr bwMode="auto">
          <a:xfrm>
            <a:off x="6696075" y="4365625"/>
            <a:ext cx="2339975" cy="9175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ct val="40000"/>
              </a:spcAft>
              <a:buClr>
                <a:srgbClr val="C00000"/>
              </a:buClr>
              <a:buSzPct val="120000"/>
              <a:defRPr/>
            </a:pPr>
            <a:r>
              <a:rPr lang="en-US" altLang="zh-CN" dirty="0">
                <a:latin typeface="微软雅黑" panose="020B0503020204020204" pitchFamily="34" charset="-122"/>
                <a:ea typeface="黑体" panose="02010609060101010101" charset="-122"/>
                <a:sym typeface="微软雅黑" panose="020B0503020204020204" pitchFamily="34" charset="-122"/>
              </a:rPr>
              <a:t>4</a:t>
            </a:r>
            <a:r>
              <a:rPr lang="zh-CN" altLang="en-US" dirty="0">
                <a:latin typeface="微软雅黑" panose="020B0503020204020204" pitchFamily="34" charset="-122"/>
                <a:ea typeface="黑体" panose="02010609060101010101" charset="-122"/>
                <a:sym typeface="微软雅黑" panose="020B0503020204020204" pitchFamily="34" charset="-122"/>
              </a:rPr>
              <a:t>、按下操作面板上循环启动键，开始执行命令</a:t>
            </a:r>
            <a:endParaRPr 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180975" indent="-180975" fontAlgn="auto">
              <a:lnSpc>
                <a:spcPct val="150000"/>
              </a:lnSpc>
              <a:spcBef>
                <a:spcPts val="0"/>
              </a:spcBef>
              <a:spcAft>
                <a:spcPct val="40000"/>
              </a:spcAft>
              <a:buClr>
                <a:srgbClr val="C00000"/>
              </a:buClr>
              <a:buSzPct val="120000"/>
              <a:buFont typeface="Wingdings" panose="05000000000000000000" pitchFamily="2" charset="2"/>
              <a:buChar char="v"/>
              <a:defRPr/>
            </a:pP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180975" indent="-180975" fontAlgn="auto">
              <a:lnSpc>
                <a:spcPct val="150000"/>
              </a:lnSpc>
              <a:spcBef>
                <a:spcPts val="0"/>
              </a:spcBef>
              <a:spcAft>
                <a:spcPct val="40000"/>
              </a:spcAft>
              <a:buClr>
                <a:srgbClr val="C00000"/>
              </a:buClr>
              <a:buSzPct val="120000"/>
              <a:buFont typeface="Wingdings" panose="05000000000000000000" pitchFamily="2" charset="2"/>
              <a:buChar char="v"/>
              <a:defRPr/>
            </a:pP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33799" name="Picture 11" descr="图片4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7227888" y="5661025"/>
            <a:ext cx="1009650" cy="733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800" name="Rectangle 3"/>
          <p:cNvSpPr>
            <a:spLocks noGrp="1" noChangeArrowheads="1"/>
          </p:cNvSpPr>
          <p:nvPr/>
        </p:nvSpPr>
        <p:spPr bwMode="auto">
          <a:xfrm>
            <a:off x="6624638" y="2997200"/>
            <a:ext cx="2555875" cy="9652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>
              <a:lnSpc>
                <a:spcPct val="150000"/>
              </a:lnSpc>
              <a:spcAft>
                <a:spcPct val="40000"/>
              </a:spcAft>
              <a:buClr>
                <a:srgbClr val="C00000"/>
              </a:buClr>
              <a:buSzPct val="120000"/>
            </a:pPr>
            <a:r>
              <a:rPr lang="en-US" altLang="zh-CN">
                <a:latin typeface="微软雅黑" panose="020B0503020204020204" pitchFamily="34" charset="-122"/>
                <a:ea typeface="黑体" panose="02010609060101010101" charset="-122"/>
                <a:sym typeface="微软雅黑" panose="020B0503020204020204" pitchFamily="34" charset="-122"/>
              </a:rPr>
              <a:t>3</a:t>
            </a:r>
            <a:r>
              <a:rPr lang="zh-CN" altLang="en-US">
                <a:latin typeface="微软雅黑" panose="020B0503020204020204" pitchFamily="34" charset="-122"/>
                <a:ea typeface="黑体" panose="02010609060101010101" charset="-122"/>
                <a:sym typeface="微软雅黑" panose="020B0503020204020204" pitchFamily="34" charset="-122"/>
              </a:rPr>
              <a:t>、在主界面上点击</a:t>
            </a:r>
            <a:r>
              <a:rPr lang="en-US" altLang="zh-CN">
                <a:latin typeface="微软雅黑" panose="020B0503020204020204" pitchFamily="34" charset="-122"/>
                <a:ea typeface="黑体" panose="02010609060101010101" charset="-122"/>
                <a:sym typeface="微软雅黑" panose="020B0503020204020204" pitchFamily="34" charset="-122"/>
              </a:rPr>
              <a:t>MDA</a:t>
            </a:r>
            <a:r>
              <a:rPr lang="zh-CN" altLang="en-US">
                <a:latin typeface="微软雅黑" panose="020B0503020204020204" pitchFamily="34" charset="-122"/>
                <a:ea typeface="黑体" panose="02010609060101010101" charset="-122"/>
                <a:sym typeface="微软雅黑" panose="020B0503020204020204" pitchFamily="34" charset="-122"/>
              </a:rPr>
              <a:t>功能键，准备执行命令</a:t>
            </a:r>
            <a:endParaRPr 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33801" name="图片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23850" y="1250950"/>
            <a:ext cx="6169025" cy="4625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矩形 8"/>
          <p:cNvSpPr/>
          <p:nvPr/>
        </p:nvSpPr>
        <p:spPr>
          <a:xfrm>
            <a:off x="323850" y="5041900"/>
            <a:ext cx="2519363" cy="3317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2843213" y="5041900"/>
            <a:ext cx="565150" cy="33178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9144000" cy="115888"/>
          </a:xfrm>
          <a:prstGeom prst="rect">
            <a:avLst/>
          </a:prstGeom>
          <a:solidFill>
            <a:srgbClr val="D426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4818" name="TextBox 4"/>
          <p:cNvSpPr txBox="1">
            <a:spLocks noChangeArrowheads="1"/>
          </p:cNvSpPr>
          <p:nvPr/>
        </p:nvSpPr>
        <p:spPr bwMode="auto">
          <a:xfrm>
            <a:off x="1116013" y="501650"/>
            <a:ext cx="1079500" cy="5857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 sz="3200">
                <a:latin typeface="方正粗倩简体"/>
                <a:ea typeface="方正粗倩简体"/>
                <a:cs typeface="方正粗倩简体"/>
              </a:rPr>
              <a:t>对刀</a:t>
            </a:r>
            <a:endParaRPr lang="zh-CN" altLang="en-US" sz="3200">
              <a:latin typeface="方正粗倩简体"/>
              <a:ea typeface="方正粗倩简体"/>
              <a:cs typeface="方正粗倩简体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3850" y="563563"/>
            <a:ext cx="576263" cy="5222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bg1"/>
                </a:solidFill>
                <a:latin typeface="冬青黑体简体中文 W3" pitchFamily="34" charset="-122"/>
                <a:ea typeface="冬青黑体简体中文 W3" pitchFamily="34" charset="-122"/>
              </a:rPr>
              <a:t>6</a:t>
            </a:r>
            <a:endParaRPr lang="zh-CN" altLang="en-US" sz="2800" b="1" dirty="0">
              <a:solidFill>
                <a:schemeClr val="bg1"/>
              </a:solidFill>
              <a:latin typeface="冬青黑体简体中文 W3" pitchFamily="34" charset="-122"/>
              <a:ea typeface="冬青黑体简体中文 W3" pitchFamily="34" charset="-122"/>
            </a:endParaRPr>
          </a:p>
        </p:txBody>
      </p:sp>
      <p:sp>
        <p:nvSpPr>
          <p:cNvPr id="34820" name="Rectangle 3"/>
          <p:cNvSpPr>
            <a:spLocks noGrp="1" noChangeArrowheads="1"/>
          </p:cNvSpPr>
          <p:nvPr/>
        </p:nvSpPr>
        <p:spPr bwMode="auto">
          <a:xfrm>
            <a:off x="6515100" y="1663700"/>
            <a:ext cx="1822450" cy="4699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marL="180975" indent="-180975">
              <a:spcAft>
                <a:spcPct val="40000"/>
              </a:spcAft>
              <a:buClr>
                <a:srgbClr val="C00000"/>
              </a:buClr>
              <a:buSzPct val="120000"/>
              <a:buFont typeface="Wingdings" panose="05000000000000000000" pitchFamily="2" charset="2"/>
              <a:buChar char="v"/>
            </a:pP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34821" name="图片 4" descr="3333.bmp"/>
          <p:cNvPicPr>
            <a:picLocks noChangeAspect="1" noChangeArrowheads="1"/>
          </p:cNvPicPr>
          <p:nvPr/>
        </p:nvPicPr>
        <p:blipFill>
          <a:blip r:embed="rId1"/>
          <a:srcRect l="-2" t="30835" r="77567" b="58344"/>
          <a:stretch>
            <a:fillRect/>
          </a:stretch>
        </p:blipFill>
        <p:spPr bwMode="auto">
          <a:xfrm>
            <a:off x="1425575" y="1377950"/>
            <a:ext cx="1549400" cy="520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4822" name="Rectangle 3"/>
          <p:cNvSpPr>
            <a:spLocks noGrp="1" noChangeArrowheads="1"/>
          </p:cNvSpPr>
          <p:nvPr/>
        </p:nvSpPr>
        <p:spPr bwMode="auto">
          <a:xfrm>
            <a:off x="6516688" y="2276475"/>
            <a:ext cx="2555875" cy="6477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>
              <a:spcAft>
                <a:spcPct val="40000"/>
              </a:spcAft>
              <a:buClr>
                <a:srgbClr val="C00000"/>
              </a:buClr>
              <a:buSzPct val="120000"/>
            </a:pP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4823" name="TextBox 11"/>
          <p:cNvSpPr txBox="1">
            <a:spLocks noChangeArrowheads="1"/>
          </p:cNvSpPr>
          <p:nvPr/>
        </p:nvSpPr>
        <p:spPr bwMode="auto">
          <a:xfrm>
            <a:off x="2617788" y="784225"/>
            <a:ext cx="2428875" cy="4000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en-US" altLang="zh-CN" sz="2000" b="1">
                <a:latin typeface="黑体" panose="02010609060101010101" charset="-122"/>
                <a:ea typeface="黑体" panose="02010609060101010101" charset="-122"/>
              </a:rPr>
              <a:t>1.</a:t>
            </a:r>
            <a:r>
              <a:rPr lang="zh-CN" altLang="en-US" sz="2000" b="1">
                <a:latin typeface="黑体" panose="02010609060101010101" charset="-122"/>
                <a:ea typeface="黑体" panose="02010609060101010101" charset="-122"/>
              </a:rPr>
              <a:t>单刃刀具对</a:t>
            </a:r>
            <a:r>
              <a:rPr lang="en-US" altLang="zh-CN" sz="2000" b="1">
                <a:latin typeface="黑体" panose="02010609060101010101" charset="-122"/>
                <a:ea typeface="黑体" panose="02010609060101010101" charset="-122"/>
              </a:rPr>
              <a:t>X</a:t>
            </a:r>
            <a:r>
              <a:rPr lang="zh-CN" altLang="en-US" sz="2000" b="1">
                <a:latin typeface="黑体" panose="02010609060101010101" charset="-122"/>
                <a:ea typeface="黑体" panose="02010609060101010101" charset="-122"/>
              </a:rPr>
              <a:t>轴</a:t>
            </a:r>
            <a:endParaRPr lang="zh-CN" altLang="en-US" b="1">
              <a:latin typeface="黑体" panose="02010609060101010101" charset="-122"/>
              <a:ea typeface="黑体" panose="02010609060101010101" charset="-122"/>
            </a:endParaRPr>
          </a:p>
        </p:txBody>
      </p:sp>
      <p:pic>
        <p:nvPicPr>
          <p:cNvPr id="34824" name="图片 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3863" y="2276475"/>
            <a:ext cx="5857875" cy="4392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4825" name="Rectangle 3"/>
          <p:cNvSpPr>
            <a:spLocks noGrp="1" noChangeArrowheads="1"/>
          </p:cNvSpPr>
          <p:nvPr/>
        </p:nvSpPr>
        <p:spPr bwMode="auto">
          <a:xfrm>
            <a:off x="6515100" y="825500"/>
            <a:ext cx="2555875" cy="55356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>
              <a:lnSpc>
                <a:spcPct val="150000"/>
              </a:lnSpc>
              <a:spcAft>
                <a:spcPct val="40000"/>
              </a:spcAft>
              <a:buClr>
                <a:srgbClr val="C00000"/>
              </a:buClr>
              <a:buSzPct val="120000"/>
            </a:pPr>
            <a:r>
              <a:rPr lang="en-US" altLang="zh-CN">
                <a:latin typeface="微软雅黑" panose="020B0503020204020204" pitchFamily="34" charset="-122"/>
                <a:ea typeface="黑体" panose="02010609060101010101" charset="-122"/>
                <a:sym typeface="微软雅黑" panose="020B0503020204020204" pitchFamily="34" charset="-122"/>
              </a:rPr>
              <a:t>1</a:t>
            </a:r>
            <a:r>
              <a:rPr lang="zh-CN" altLang="en-US">
                <a:latin typeface="微软雅黑" panose="020B0503020204020204" pitchFamily="34" charset="-122"/>
                <a:ea typeface="黑体" panose="02010609060101010101" charset="-122"/>
                <a:sym typeface="微软雅黑" panose="020B0503020204020204" pitchFamily="34" charset="-122"/>
              </a:rPr>
              <a:t>、选好刀具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  <a:p>
            <a:pPr>
              <a:lnSpc>
                <a:spcPct val="150000"/>
              </a:lnSpc>
              <a:spcAft>
                <a:spcPct val="40000"/>
              </a:spcAft>
              <a:buClr>
                <a:srgbClr val="C00000"/>
              </a:buClr>
              <a:buSzPct val="120000"/>
            </a:pPr>
            <a:r>
              <a:rPr lang="en-US" altLang="zh-CN">
                <a:latin typeface="微软雅黑" panose="020B0503020204020204" pitchFamily="34" charset="-122"/>
                <a:ea typeface="黑体" panose="02010609060101010101" charset="-122"/>
                <a:sym typeface="微软雅黑" panose="020B0503020204020204" pitchFamily="34" charset="-122"/>
              </a:rPr>
              <a:t>2</a:t>
            </a:r>
            <a:r>
              <a:rPr lang="zh-CN" altLang="en-US">
                <a:latin typeface="微软雅黑" panose="020B0503020204020204" pitchFamily="34" charset="-122"/>
                <a:ea typeface="黑体" panose="02010609060101010101" charset="-122"/>
                <a:sym typeface="微软雅黑" panose="020B0503020204020204" pitchFamily="34" charset="-122"/>
              </a:rPr>
              <a:t>、确定刀沿号，类型，刀沿方向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  <a:p>
            <a:pPr>
              <a:lnSpc>
                <a:spcPct val="150000"/>
              </a:lnSpc>
              <a:spcAft>
                <a:spcPct val="40000"/>
              </a:spcAft>
              <a:buClr>
                <a:srgbClr val="C00000"/>
              </a:buClr>
              <a:buSzPct val="120000"/>
            </a:pPr>
            <a:r>
              <a:rPr lang="en-US" altLang="zh-CN">
                <a:latin typeface="微软雅黑" panose="020B0503020204020204" pitchFamily="34" charset="-122"/>
                <a:ea typeface="黑体" panose="02010609060101010101" charset="-122"/>
                <a:sym typeface="微软雅黑" panose="020B0503020204020204" pitchFamily="34" charset="-122"/>
              </a:rPr>
              <a:t>3</a:t>
            </a:r>
            <a:r>
              <a:rPr lang="zh-CN" altLang="en-US">
                <a:latin typeface="微软雅黑" panose="020B0503020204020204" pitchFamily="34" charset="-122"/>
                <a:ea typeface="黑体" panose="02010609060101010101" charset="-122"/>
                <a:sym typeface="微软雅黑" panose="020B0503020204020204" pitchFamily="34" charset="-122"/>
              </a:rPr>
              <a:t>、主轴旋转</a:t>
            </a:r>
            <a:endParaRPr lang="en-US" altLang="zh-CN">
              <a:latin typeface="微软雅黑" panose="020B0503020204020204" pitchFamily="34" charset="-122"/>
              <a:ea typeface="黑体" panose="02010609060101010101" charset="-122"/>
              <a:sym typeface="微软雅黑" panose="020B0503020204020204" pitchFamily="34" charset="-122"/>
            </a:endParaRPr>
          </a:p>
          <a:p>
            <a:pPr>
              <a:lnSpc>
                <a:spcPct val="150000"/>
              </a:lnSpc>
              <a:spcAft>
                <a:spcPct val="40000"/>
              </a:spcAft>
              <a:buClr>
                <a:srgbClr val="C00000"/>
              </a:buClr>
              <a:buSzPct val="120000"/>
            </a:pPr>
            <a:r>
              <a:rPr lang="en-US" altLang="zh-CN">
                <a:latin typeface="微软雅黑" panose="020B0503020204020204" pitchFamily="34" charset="-122"/>
                <a:ea typeface="黑体" panose="02010609060101010101" charset="-122"/>
                <a:sym typeface="微软雅黑" panose="020B0503020204020204" pitchFamily="34" charset="-122"/>
              </a:rPr>
              <a:t>4</a:t>
            </a:r>
            <a:r>
              <a:rPr lang="zh-CN" altLang="en-US">
                <a:latin typeface="微软雅黑" panose="020B0503020204020204" pitchFamily="34" charset="-122"/>
                <a:ea typeface="黑体" panose="02010609060101010101" charset="-122"/>
                <a:sym typeface="微软雅黑" panose="020B0503020204020204" pitchFamily="34" charset="-122"/>
              </a:rPr>
              <a:t>、试切外圆</a:t>
            </a:r>
            <a:endParaRPr lang="en-US" altLang="zh-CN">
              <a:latin typeface="微软雅黑" panose="020B0503020204020204" pitchFamily="34" charset="-122"/>
              <a:ea typeface="黑体" panose="02010609060101010101" charset="-122"/>
              <a:sym typeface="微软雅黑" panose="020B0503020204020204" pitchFamily="34" charset="-122"/>
            </a:endParaRPr>
          </a:p>
          <a:p>
            <a:pPr>
              <a:lnSpc>
                <a:spcPct val="150000"/>
              </a:lnSpc>
              <a:spcAft>
                <a:spcPct val="40000"/>
              </a:spcAft>
              <a:buClr>
                <a:srgbClr val="C00000"/>
              </a:buClr>
              <a:buSzPct val="120000"/>
            </a:pPr>
            <a:r>
              <a:rPr lang="en-US" altLang="zh-CN">
                <a:latin typeface="微软雅黑" panose="020B0503020204020204" pitchFamily="34" charset="-122"/>
                <a:ea typeface="黑体" panose="02010609060101010101" charset="-122"/>
                <a:sym typeface="微软雅黑" panose="020B0503020204020204" pitchFamily="34" charset="-122"/>
              </a:rPr>
              <a:t>5</a:t>
            </a:r>
            <a:r>
              <a:rPr lang="zh-CN" altLang="en-US">
                <a:latin typeface="微软雅黑" panose="020B0503020204020204" pitchFamily="34" charset="-122"/>
                <a:ea typeface="黑体" panose="02010609060101010101" charset="-122"/>
                <a:sym typeface="微软雅黑" panose="020B0503020204020204" pitchFamily="34" charset="-122"/>
              </a:rPr>
              <a:t>、切严后沿</a:t>
            </a:r>
            <a:r>
              <a:rPr lang="en-US" altLang="zh-CN">
                <a:latin typeface="微软雅黑" panose="020B0503020204020204" pitchFamily="34" charset="-122"/>
                <a:ea typeface="黑体" panose="02010609060101010101" charset="-122"/>
                <a:sym typeface="微软雅黑" panose="020B0503020204020204" pitchFamily="34" charset="-122"/>
              </a:rPr>
              <a:t>Z</a:t>
            </a:r>
            <a:r>
              <a:rPr lang="zh-CN" altLang="en-US">
                <a:latin typeface="微软雅黑" panose="020B0503020204020204" pitchFamily="34" charset="-122"/>
                <a:ea typeface="黑体" panose="02010609060101010101" charset="-122"/>
                <a:sym typeface="微软雅黑" panose="020B0503020204020204" pitchFamily="34" charset="-122"/>
              </a:rPr>
              <a:t>正向退出</a:t>
            </a:r>
            <a:endParaRPr lang="en-US" altLang="zh-CN">
              <a:latin typeface="微软雅黑" panose="020B0503020204020204" pitchFamily="34" charset="-122"/>
              <a:ea typeface="黑体" panose="02010609060101010101" charset="-122"/>
              <a:sym typeface="微软雅黑" panose="020B0503020204020204" pitchFamily="34" charset="-122"/>
            </a:endParaRPr>
          </a:p>
          <a:p>
            <a:pPr>
              <a:lnSpc>
                <a:spcPct val="150000"/>
              </a:lnSpc>
              <a:spcAft>
                <a:spcPct val="40000"/>
              </a:spcAft>
              <a:buClr>
                <a:srgbClr val="C00000"/>
              </a:buClr>
              <a:buSzPct val="120000"/>
            </a:pPr>
            <a:r>
              <a:rPr lang="zh-CN" altLang="en-US">
                <a:latin typeface="微软雅黑" panose="020B0503020204020204" pitchFamily="34" charset="-122"/>
                <a:ea typeface="黑体" panose="02010609060101010101" charset="-122"/>
                <a:sym typeface="微软雅黑" panose="020B0503020204020204" pitchFamily="34" charset="-122"/>
              </a:rPr>
              <a:t>（保证能够测量）</a:t>
            </a:r>
            <a:endParaRPr lang="en-US" altLang="zh-CN">
              <a:latin typeface="微软雅黑" panose="020B0503020204020204" pitchFamily="34" charset="-122"/>
              <a:ea typeface="黑体" panose="02010609060101010101" charset="-122"/>
              <a:sym typeface="微软雅黑" panose="020B0503020204020204" pitchFamily="34" charset="-122"/>
            </a:endParaRPr>
          </a:p>
          <a:p>
            <a:pPr>
              <a:lnSpc>
                <a:spcPct val="150000"/>
              </a:lnSpc>
              <a:spcAft>
                <a:spcPct val="40000"/>
              </a:spcAft>
              <a:buClr>
                <a:srgbClr val="C00000"/>
              </a:buClr>
              <a:buSzPct val="120000"/>
            </a:pPr>
            <a:r>
              <a:rPr lang="en-US" altLang="zh-CN">
                <a:latin typeface="微软雅黑" panose="020B0503020204020204" pitchFamily="34" charset="-122"/>
                <a:ea typeface="黑体" panose="02010609060101010101" charset="-122"/>
                <a:sym typeface="微软雅黑" panose="020B0503020204020204" pitchFamily="34" charset="-122"/>
              </a:rPr>
              <a:t>6</a:t>
            </a:r>
            <a:r>
              <a:rPr lang="zh-CN" altLang="en-US">
                <a:latin typeface="微软雅黑" panose="020B0503020204020204" pitchFamily="34" charset="-122"/>
                <a:ea typeface="黑体" panose="02010609060101010101" charset="-122"/>
                <a:sym typeface="微软雅黑" panose="020B0503020204020204" pitchFamily="34" charset="-122"/>
              </a:rPr>
              <a:t>、主轴停止</a:t>
            </a:r>
            <a:endParaRPr lang="en-US" altLang="zh-CN">
              <a:latin typeface="微软雅黑" panose="020B0503020204020204" pitchFamily="34" charset="-122"/>
              <a:ea typeface="黑体" panose="02010609060101010101" charset="-122"/>
              <a:sym typeface="微软雅黑" panose="020B0503020204020204" pitchFamily="34" charset="-122"/>
            </a:endParaRPr>
          </a:p>
          <a:p>
            <a:pPr>
              <a:lnSpc>
                <a:spcPct val="150000"/>
              </a:lnSpc>
              <a:spcAft>
                <a:spcPct val="40000"/>
              </a:spcAft>
              <a:buClr>
                <a:srgbClr val="C00000"/>
              </a:buClr>
              <a:buSzPct val="120000"/>
            </a:pPr>
            <a:r>
              <a:rPr lang="en-US" altLang="zh-CN">
                <a:latin typeface="微软雅黑" panose="020B0503020204020204" pitchFamily="34" charset="-122"/>
                <a:ea typeface="黑体" panose="02010609060101010101" charset="-122"/>
                <a:sym typeface="微软雅黑" panose="020B0503020204020204" pitchFamily="34" charset="-122"/>
              </a:rPr>
              <a:t>7</a:t>
            </a:r>
            <a:r>
              <a:rPr lang="zh-CN" altLang="en-US">
                <a:latin typeface="微软雅黑" panose="020B0503020204020204" pitchFamily="34" charset="-122"/>
                <a:ea typeface="黑体" panose="02010609060101010101" charset="-122"/>
                <a:sym typeface="微软雅黑" panose="020B0503020204020204" pitchFamily="34" charset="-122"/>
              </a:rPr>
              <a:t>、测量工件直径，将其输入目标值，</a:t>
            </a:r>
            <a:r>
              <a:rPr lang="zh-CN" altLang="en-US">
                <a:solidFill>
                  <a:srgbClr val="FF0000"/>
                </a:solidFill>
                <a:latin typeface="微软雅黑" panose="020B0503020204020204" pitchFamily="34" charset="-122"/>
                <a:ea typeface="黑体" panose="02010609060101010101" charset="-122"/>
                <a:sym typeface="微软雅黑" panose="020B0503020204020204" pitchFamily="34" charset="-122"/>
              </a:rPr>
              <a:t>回车</a:t>
            </a:r>
            <a:endParaRPr lang="en-US" altLang="zh-CN">
              <a:solidFill>
                <a:srgbClr val="FF0000"/>
              </a:solidFill>
              <a:latin typeface="微软雅黑" panose="020B0503020204020204" pitchFamily="34" charset="-122"/>
              <a:ea typeface="黑体" panose="02010609060101010101" charset="-122"/>
              <a:sym typeface="微软雅黑" panose="020B0503020204020204" pitchFamily="34" charset="-122"/>
            </a:endParaRPr>
          </a:p>
          <a:p>
            <a:pPr>
              <a:lnSpc>
                <a:spcPct val="150000"/>
              </a:lnSpc>
              <a:spcAft>
                <a:spcPct val="40000"/>
              </a:spcAft>
              <a:buClr>
                <a:srgbClr val="C00000"/>
              </a:buClr>
              <a:buSzPct val="120000"/>
            </a:pP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8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、计算保存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X</a:t>
            </a:r>
            <a:endParaRPr lang="en-US" altLang="zh-CN">
              <a:latin typeface="微软雅黑" panose="020B0503020204020204" pitchFamily="34" charset="-122"/>
              <a:ea typeface="黑体" panose="02010609060101010101" charset="-122"/>
              <a:sym typeface="微软雅黑" panose="020B0503020204020204" pitchFamily="34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3635375" y="5099050"/>
            <a:ext cx="1081088" cy="2746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3352800" y="5949950"/>
            <a:ext cx="1003300" cy="2873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5148263" y="2565400"/>
            <a:ext cx="1079500" cy="3587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9144000" cy="115888"/>
          </a:xfrm>
          <a:prstGeom prst="rect">
            <a:avLst/>
          </a:prstGeom>
          <a:solidFill>
            <a:srgbClr val="D426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5842" name="TextBox 4"/>
          <p:cNvSpPr txBox="1">
            <a:spLocks noChangeArrowheads="1"/>
          </p:cNvSpPr>
          <p:nvPr/>
        </p:nvSpPr>
        <p:spPr bwMode="auto">
          <a:xfrm>
            <a:off x="1116013" y="501650"/>
            <a:ext cx="1079500" cy="5857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 sz="3200">
                <a:latin typeface="方正粗倩简体"/>
                <a:ea typeface="方正粗倩简体"/>
                <a:cs typeface="方正粗倩简体"/>
              </a:rPr>
              <a:t>对刀</a:t>
            </a:r>
            <a:endParaRPr lang="zh-CN" altLang="en-US" sz="3200">
              <a:latin typeface="方正粗倩简体"/>
              <a:ea typeface="方正粗倩简体"/>
              <a:cs typeface="方正粗倩简体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3850" y="563563"/>
            <a:ext cx="576263" cy="5222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bg1"/>
                </a:solidFill>
                <a:latin typeface="冬青黑体简体中文 W3" pitchFamily="34" charset="-122"/>
                <a:ea typeface="冬青黑体简体中文 W3" pitchFamily="34" charset="-122"/>
              </a:rPr>
              <a:t>6</a:t>
            </a:r>
            <a:endParaRPr lang="zh-CN" altLang="en-US" sz="2800" b="1" dirty="0">
              <a:solidFill>
                <a:schemeClr val="bg1"/>
              </a:solidFill>
              <a:latin typeface="冬青黑体简体中文 W3" pitchFamily="34" charset="-122"/>
              <a:ea typeface="冬青黑体简体中文 W3" pitchFamily="34" charset="-122"/>
            </a:endParaRPr>
          </a:p>
        </p:txBody>
      </p:sp>
      <p:pic>
        <p:nvPicPr>
          <p:cNvPr id="35844" name="图片 4" descr="3333.bmp"/>
          <p:cNvPicPr>
            <a:picLocks noChangeAspect="1" noChangeArrowheads="1"/>
          </p:cNvPicPr>
          <p:nvPr/>
        </p:nvPicPr>
        <p:blipFill>
          <a:blip r:embed="rId1"/>
          <a:srcRect l="-2" t="30835" r="77567" b="58344"/>
          <a:stretch>
            <a:fillRect/>
          </a:stretch>
        </p:blipFill>
        <p:spPr bwMode="auto">
          <a:xfrm>
            <a:off x="1425575" y="1377950"/>
            <a:ext cx="1549400" cy="520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5845" name="TextBox 11"/>
          <p:cNvSpPr txBox="1">
            <a:spLocks noChangeArrowheads="1"/>
          </p:cNvSpPr>
          <p:nvPr/>
        </p:nvSpPr>
        <p:spPr bwMode="auto">
          <a:xfrm>
            <a:off x="2617788" y="784225"/>
            <a:ext cx="2428875" cy="4000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en-US" altLang="zh-CN" sz="2000" b="1">
                <a:latin typeface="黑体" panose="02010609060101010101" charset="-122"/>
                <a:ea typeface="黑体" panose="02010609060101010101" charset="-122"/>
              </a:rPr>
              <a:t>1.</a:t>
            </a:r>
            <a:r>
              <a:rPr lang="zh-CN" altLang="en-US" sz="2000" b="1">
                <a:latin typeface="黑体" panose="02010609060101010101" charset="-122"/>
                <a:ea typeface="黑体" panose="02010609060101010101" charset="-122"/>
              </a:rPr>
              <a:t>单刃刀具对</a:t>
            </a:r>
            <a:r>
              <a:rPr lang="en-US" altLang="zh-CN" sz="2000" b="1">
                <a:latin typeface="黑体" panose="02010609060101010101" charset="-122"/>
                <a:ea typeface="黑体" panose="02010609060101010101" charset="-122"/>
              </a:rPr>
              <a:t>Z</a:t>
            </a:r>
            <a:r>
              <a:rPr lang="zh-CN" altLang="en-US" sz="2000" b="1">
                <a:latin typeface="黑体" panose="02010609060101010101" charset="-122"/>
                <a:ea typeface="黑体" panose="02010609060101010101" charset="-122"/>
              </a:rPr>
              <a:t>轴</a:t>
            </a:r>
            <a:endParaRPr lang="zh-CN" altLang="en-US" b="1">
              <a:latin typeface="黑体" panose="02010609060101010101" charset="-122"/>
              <a:ea typeface="黑体" panose="02010609060101010101" charset="-122"/>
            </a:endParaRPr>
          </a:p>
        </p:txBody>
      </p:sp>
      <p:pic>
        <p:nvPicPr>
          <p:cNvPr id="35846" name="图片 1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5721" y="2000241"/>
            <a:ext cx="5996018" cy="46688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矩形 19"/>
          <p:cNvSpPr/>
          <p:nvPr/>
        </p:nvSpPr>
        <p:spPr>
          <a:xfrm>
            <a:off x="5143504" y="5072074"/>
            <a:ext cx="1081087" cy="2746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5089525" y="5949950"/>
            <a:ext cx="1003300" cy="2873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5849" name="Rectangle 3"/>
          <p:cNvSpPr>
            <a:spLocks noGrp="1" noChangeArrowheads="1"/>
          </p:cNvSpPr>
          <p:nvPr/>
        </p:nvSpPr>
        <p:spPr bwMode="auto">
          <a:xfrm>
            <a:off x="6437313" y="1125538"/>
            <a:ext cx="2555875" cy="461486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>
              <a:lnSpc>
                <a:spcPct val="150000"/>
              </a:lnSpc>
              <a:spcAft>
                <a:spcPct val="40000"/>
              </a:spcAft>
              <a:buClr>
                <a:srgbClr val="C00000"/>
              </a:buClr>
              <a:buSzPct val="120000"/>
            </a:pPr>
            <a:r>
              <a:rPr lang="en-US" altLang="zh-CN">
                <a:latin typeface="微软雅黑" panose="020B0503020204020204" pitchFamily="34" charset="-122"/>
                <a:ea typeface="黑体" panose="02010609060101010101" charset="-122"/>
                <a:sym typeface="微软雅黑" panose="020B0503020204020204" pitchFamily="34" charset="-122"/>
              </a:rPr>
              <a:t>1</a:t>
            </a:r>
            <a:r>
              <a:rPr lang="zh-CN" altLang="en-US">
                <a:latin typeface="微软雅黑" panose="020B0503020204020204" pitchFamily="34" charset="-122"/>
                <a:ea typeface="黑体" panose="02010609060101010101" charset="-122"/>
                <a:sym typeface="微软雅黑" panose="020B0503020204020204" pitchFamily="34" charset="-122"/>
              </a:rPr>
              <a:t>、选好刀具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  <a:p>
            <a:pPr>
              <a:lnSpc>
                <a:spcPct val="150000"/>
              </a:lnSpc>
              <a:spcAft>
                <a:spcPct val="40000"/>
              </a:spcAft>
              <a:buClr>
                <a:srgbClr val="C00000"/>
              </a:buClr>
              <a:buSzPct val="120000"/>
            </a:pPr>
            <a:r>
              <a:rPr lang="en-US" altLang="zh-CN">
                <a:latin typeface="微软雅黑" panose="020B0503020204020204" pitchFamily="34" charset="-122"/>
                <a:ea typeface="黑体" panose="02010609060101010101" charset="-122"/>
                <a:sym typeface="微软雅黑" panose="020B0503020204020204" pitchFamily="34" charset="-122"/>
              </a:rPr>
              <a:t>2</a:t>
            </a:r>
            <a:r>
              <a:rPr lang="zh-CN" altLang="en-US">
                <a:latin typeface="微软雅黑" panose="020B0503020204020204" pitchFamily="34" charset="-122"/>
                <a:ea typeface="黑体" panose="02010609060101010101" charset="-122"/>
                <a:sym typeface="微软雅黑" panose="020B0503020204020204" pitchFamily="34" charset="-122"/>
              </a:rPr>
              <a:t>、确定刀沿号，类型，刀沿方向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  <a:p>
            <a:pPr>
              <a:lnSpc>
                <a:spcPct val="150000"/>
              </a:lnSpc>
              <a:spcAft>
                <a:spcPct val="40000"/>
              </a:spcAft>
              <a:buClr>
                <a:srgbClr val="C00000"/>
              </a:buClr>
              <a:buSzPct val="120000"/>
            </a:pPr>
            <a:r>
              <a:rPr lang="en-US" altLang="zh-CN">
                <a:latin typeface="微软雅黑" panose="020B0503020204020204" pitchFamily="34" charset="-122"/>
                <a:ea typeface="黑体" panose="02010609060101010101" charset="-122"/>
                <a:sym typeface="微软雅黑" panose="020B0503020204020204" pitchFamily="34" charset="-122"/>
              </a:rPr>
              <a:t>3</a:t>
            </a:r>
            <a:r>
              <a:rPr lang="zh-CN" altLang="en-US">
                <a:latin typeface="微软雅黑" panose="020B0503020204020204" pitchFamily="34" charset="-122"/>
                <a:ea typeface="黑体" panose="02010609060101010101" charset="-122"/>
                <a:sym typeface="微软雅黑" panose="020B0503020204020204" pitchFamily="34" charset="-122"/>
              </a:rPr>
              <a:t>、主轴旋转</a:t>
            </a:r>
            <a:endParaRPr lang="en-US" altLang="zh-CN">
              <a:latin typeface="微软雅黑" panose="020B0503020204020204" pitchFamily="34" charset="-122"/>
              <a:ea typeface="黑体" panose="02010609060101010101" charset="-122"/>
              <a:sym typeface="微软雅黑" panose="020B0503020204020204" pitchFamily="34" charset="-122"/>
            </a:endParaRPr>
          </a:p>
          <a:p>
            <a:pPr>
              <a:lnSpc>
                <a:spcPct val="150000"/>
              </a:lnSpc>
              <a:spcAft>
                <a:spcPct val="40000"/>
              </a:spcAft>
              <a:buClr>
                <a:srgbClr val="C00000"/>
              </a:buClr>
              <a:buSzPct val="120000"/>
            </a:pPr>
            <a:r>
              <a:rPr lang="en-US" altLang="zh-CN">
                <a:latin typeface="微软雅黑" panose="020B0503020204020204" pitchFamily="34" charset="-122"/>
                <a:ea typeface="黑体" panose="02010609060101010101" charset="-122"/>
                <a:sym typeface="微软雅黑" panose="020B0503020204020204" pitchFamily="34" charset="-122"/>
              </a:rPr>
              <a:t>4</a:t>
            </a:r>
            <a:r>
              <a:rPr lang="zh-CN" altLang="en-US">
                <a:latin typeface="微软雅黑" panose="020B0503020204020204" pitchFamily="34" charset="-122"/>
                <a:ea typeface="黑体" panose="02010609060101010101" charset="-122"/>
                <a:sym typeface="微软雅黑" panose="020B0503020204020204" pitchFamily="34" charset="-122"/>
              </a:rPr>
              <a:t>、试切端面</a:t>
            </a:r>
            <a:endParaRPr lang="en-US" altLang="zh-CN">
              <a:latin typeface="微软雅黑" panose="020B0503020204020204" pitchFamily="34" charset="-122"/>
              <a:ea typeface="黑体" panose="02010609060101010101" charset="-122"/>
              <a:sym typeface="微软雅黑" panose="020B0503020204020204" pitchFamily="34" charset="-122"/>
            </a:endParaRPr>
          </a:p>
          <a:p>
            <a:pPr>
              <a:lnSpc>
                <a:spcPct val="150000"/>
              </a:lnSpc>
              <a:spcAft>
                <a:spcPct val="40000"/>
              </a:spcAft>
              <a:buClr>
                <a:srgbClr val="C00000"/>
              </a:buClr>
              <a:buSzPct val="120000"/>
            </a:pPr>
            <a:r>
              <a:rPr lang="en-US" altLang="zh-CN">
                <a:latin typeface="微软雅黑" panose="020B0503020204020204" pitchFamily="34" charset="-122"/>
                <a:ea typeface="黑体" panose="02010609060101010101" charset="-122"/>
                <a:sym typeface="微软雅黑" panose="020B0503020204020204" pitchFamily="34" charset="-122"/>
              </a:rPr>
              <a:t>5</a:t>
            </a:r>
            <a:r>
              <a:rPr lang="zh-CN" altLang="en-US">
                <a:latin typeface="微软雅黑" panose="020B0503020204020204" pitchFamily="34" charset="-122"/>
                <a:ea typeface="黑体" panose="02010609060101010101" charset="-122"/>
                <a:sym typeface="微软雅黑" panose="020B0503020204020204" pitchFamily="34" charset="-122"/>
              </a:rPr>
              <a:t>、切严后沿</a:t>
            </a:r>
            <a:r>
              <a:rPr lang="en-US" altLang="zh-CN">
                <a:latin typeface="微软雅黑" panose="020B0503020204020204" pitchFamily="34" charset="-122"/>
                <a:ea typeface="黑体" panose="02010609060101010101" charset="-122"/>
                <a:sym typeface="微软雅黑" panose="020B0503020204020204" pitchFamily="34" charset="-122"/>
              </a:rPr>
              <a:t>X</a:t>
            </a:r>
            <a:r>
              <a:rPr lang="zh-CN" altLang="en-US">
                <a:latin typeface="微软雅黑" panose="020B0503020204020204" pitchFamily="34" charset="-122"/>
                <a:ea typeface="黑体" panose="02010609060101010101" charset="-122"/>
                <a:sym typeface="微软雅黑" panose="020B0503020204020204" pitchFamily="34" charset="-122"/>
              </a:rPr>
              <a:t>正向退出</a:t>
            </a:r>
            <a:endParaRPr lang="en-US" altLang="zh-CN">
              <a:latin typeface="微软雅黑" panose="020B0503020204020204" pitchFamily="34" charset="-122"/>
              <a:ea typeface="黑体" panose="02010609060101010101" charset="-122"/>
              <a:sym typeface="微软雅黑" panose="020B0503020204020204" pitchFamily="34" charset="-122"/>
            </a:endParaRPr>
          </a:p>
          <a:p>
            <a:pPr>
              <a:lnSpc>
                <a:spcPct val="150000"/>
              </a:lnSpc>
              <a:spcAft>
                <a:spcPct val="40000"/>
              </a:spcAft>
              <a:buClr>
                <a:srgbClr val="C00000"/>
              </a:buClr>
              <a:buSzPct val="120000"/>
            </a:pPr>
            <a:r>
              <a:rPr lang="en-US" altLang="zh-CN">
                <a:latin typeface="微软雅黑" panose="020B0503020204020204" pitchFamily="34" charset="-122"/>
                <a:ea typeface="黑体" panose="02010609060101010101" charset="-122"/>
                <a:sym typeface="微软雅黑" panose="020B0503020204020204" pitchFamily="34" charset="-122"/>
              </a:rPr>
              <a:t>6</a:t>
            </a:r>
            <a:r>
              <a:rPr lang="zh-CN" altLang="en-US">
                <a:latin typeface="微软雅黑" panose="020B0503020204020204" pitchFamily="34" charset="-122"/>
                <a:ea typeface="黑体" panose="02010609060101010101" charset="-122"/>
                <a:sym typeface="微软雅黑" panose="020B0503020204020204" pitchFamily="34" charset="-122"/>
              </a:rPr>
              <a:t>、主轴停止</a:t>
            </a:r>
            <a:endParaRPr lang="en-US" altLang="zh-CN">
              <a:latin typeface="微软雅黑" panose="020B0503020204020204" pitchFamily="34" charset="-122"/>
              <a:ea typeface="黑体" panose="02010609060101010101" charset="-122"/>
              <a:sym typeface="微软雅黑" panose="020B0503020204020204" pitchFamily="34" charset="-122"/>
            </a:endParaRPr>
          </a:p>
          <a:p>
            <a:pPr>
              <a:lnSpc>
                <a:spcPct val="150000"/>
              </a:lnSpc>
              <a:spcAft>
                <a:spcPct val="40000"/>
              </a:spcAft>
              <a:buClr>
                <a:srgbClr val="C00000"/>
              </a:buClr>
              <a:buSzPct val="120000"/>
            </a:pPr>
            <a:r>
              <a:rPr lang="en-US" altLang="zh-CN">
                <a:latin typeface="微软雅黑" panose="020B0503020204020204" pitchFamily="34" charset="-122"/>
                <a:ea typeface="黑体" panose="02010609060101010101" charset="-122"/>
                <a:sym typeface="微软雅黑" panose="020B0503020204020204" pitchFamily="34" charset="-122"/>
              </a:rPr>
              <a:t>7</a:t>
            </a:r>
            <a:r>
              <a:rPr lang="zh-CN" altLang="en-US">
                <a:latin typeface="微软雅黑" panose="020B0503020204020204" pitchFamily="34" charset="-122"/>
                <a:ea typeface="黑体" panose="02010609060101010101" charset="-122"/>
                <a:sym typeface="微软雅黑" panose="020B0503020204020204" pitchFamily="34" charset="-122"/>
              </a:rPr>
              <a:t>、在目标值中输入</a:t>
            </a:r>
            <a:r>
              <a:rPr lang="en-US" altLang="zh-CN">
                <a:latin typeface="微软雅黑" panose="020B0503020204020204" pitchFamily="34" charset="-122"/>
                <a:ea typeface="黑体" panose="02010609060101010101" charset="-122"/>
                <a:sym typeface="微软雅黑" panose="020B0503020204020204" pitchFamily="34" charset="-122"/>
              </a:rPr>
              <a:t>0</a:t>
            </a:r>
            <a:endParaRPr lang="en-US" altLang="zh-CN">
              <a:latin typeface="微软雅黑" panose="020B0503020204020204" pitchFamily="34" charset="-122"/>
              <a:ea typeface="黑体" panose="02010609060101010101" charset="-122"/>
              <a:sym typeface="微软雅黑" panose="020B0503020204020204" pitchFamily="34" charset="-122"/>
            </a:endParaRPr>
          </a:p>
          <a:p>
            <a:pPr>
              <a:lnSpc>
                <a:spcPct val="150000"/>
              </a:lnSpc>
              <a:spcAft>
                <a:spcPct val="40000"/>
              </a:spcAft>
              <a:buClr>
                <a:srgbClr val="C00000"/>
              </a:buClr>
              <a:buSzPct val="120000"/>
            </a:pP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8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、计算保存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Z</a:t>
            </a:r>
            <a:endParaRPr lang="en-US" altLang="zh-CN">
              <a:latin typeface="微软雅黑" panose="020B0503020204020204" pitchFamily="34" charset="-122"/>
              <a:ea typeface="黑体" panose="02010609060101010101" charset="-122"/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9144000" cy="115888"/>
          </a:xfrm>
          <a:prstGeom prst="rect">
            <a:avLst/>
          </a:prstGeom>
          <a:solidFill>
            <a:srgbClr val="D426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6866" name="TextBox 4"/>
          <p:cNvSpPr txBox="1">
            <a:spLocks noChangeArrowheads="1"/>
          </p:cNvSpPr>
          <p:nvPr/>
        </p:nvSpPr>
        <p:spPr bwMode="auto">
          <a:xfrm>
            <a:off x="1116013" y="501650"/>
            <a:ext cx="5184775" cy="5857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 sz="3200">
                <a:latin typeface="方正粗倩简体"/>
                <a:ea typeface="方正粗倩简体"/>
                <a:cs typeface="方正粗倩简体"/>
              </a:rPr>
              <a:t>对刀</a:t>
            </a:r>
            <a:endParaRPr lang="zh-CN" altLang="en-US" sz="3200">
              <a:latin typeface="方正粗倩简体"/>
              <a:ea typeface="方正粗倩简体"/>
              <a:cs typeface="方正粗倩简体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3850" y="563563"/>
            <a:ext cx="576263" cy="5222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bg1"/>
                </a:solidFill>
                <a:latin typeface="冬青黑体简体中文 W3" pitchFamily="34" charset="-122"/>
                <a:ea typeface="冬青黑体简体中文 W3" pitchFamily="34" charset="-122"/>
              </a:rPr>
              <a:t>6</a:t>
            </a:r>
            <a:endParaRPr lang="zh-CN" altLang="en-US" sz="2800" b="1" dirty="0">
              <a:solidFill>
                <a:schemeClr val="bg1"/>
              </a:solidFill>
              <a:latin typeface="冬青黑体简体中文 W3" pitchFamily="34" charset="-122"/>
              <a:ea typeface="冬青黑体简体中文 W3" pitchFamily="34" charset="-122"/>
            </a:endParaRPr>
          </a:p>
        </p:txBody>
      </p:sp>
      <p:sp>
        <p:nvSpPr>
          <p:cNvPr id="7" name="Rectangle 3"/>
          <p:cNvSpPr>
            <a:spLocks noGrp="1" noChangeArrowheads="1"/>
          </p:cNvSpPr>
          <p:nvPr/>
        </p:nvSpPr>
        <p:spPr bwMode="auto">
          <a:xfrm>
            <a:off x="6551613" y="258763"/>
            <a:ext cx="2555875" cy="165576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ct val="40000"/>
              </a:spcAft>
              <a:buClr>
                <a:srgbClr val="C00000"/>
              </a:buClr>
              <a:buSzPct val="120000"/>
              <a:defRPr/>
            </a:pPr>
            <a:r>
              <a:rPr lang="en-US" altLang="zh-CN" dirty="0">
                <a:latin typeface="微软雅黑" panose="020B0503020204020204" pitchFamily="34" charset="-122"/>
                <a:ea typeface="黑体" panose="02010609060101010101" charset="-122"/>
                <a:sym typeface="微软雅黑" panose="020B0503020204020204" pitchFamily="34" charset="-122"/>
              </a:rPr>
              <a:t>1</a:t>
            </a:r>
            <a:r>
              <a:rPr lang="zh-CN" altLang="en-US" dirty="0">
                <a:latin typeface="微软雅黑" panose="020B0503020204020204" pitchFamily="34" charset="-122"/>
                <a:ea typeface="黑体" panose="02010609060101010101" charset="-122"/>
                <a:sym typeface="微软雅黑" panose="020B0503020204020204" pitchFamily="34" charset="-122"/>
              </a:rPr>
              <a:t>、选择好刀具后，需要在刀具测量界面两个刀具补偿值中设定刀具参数（注意刀沿号）</a:t>
            </a:r>
            <a:endParaRPr 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180975" indent="-180975" fontAlgn="auto">
              <a:lnSpc>
                <a:spcPct val="150000"/>
              </a:lnSpc>
              <a:spcBef>
                <a:spcPts val="0"/>
              </a:spcBef>
              <a:spcAft>
                <a:spcPct val="40000"/>
              </a:spcAft>
              <a:buClr>
                <a:srgbClr val="C00000"/>
              </a:buClr>
              <a:buSzPct val="120000"/>
              <a:buFont typeface="Wingdings" panose="05000000000000000000" pitchFamily="2" charset="2"/>
              <a:buChar char="v"/>
              <a:defRPr/>
            </a:pP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180975" indent="-180975" fontAlgn="auto">
              <a:lnSpc>
                <a:spcPct val="150000"/>
              </a:lnSpc>
              <a:spcBef>
                <a:spcPts val="0"/>
              </a:spcBef>
              <a:spcAft>
                <a:spcPct val="40000"/>
              </a:spcAft>
              <a:buClr>
                <a:srgbClr val="C00000"/>
              </a:buClr>
              <a:buSzPct val="120000"/>
              <a:buFont typeface="Wingdings" panose="05000000000000000000" pitchFamily="2" charset="2"/>
              <a:buChar char="v"/>
              <a:defRPr/>
            </a:pP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9" name="Rectangle 3"/>
          <p:cNvSpPr>
            <a:spLocks noGrp="1" noChangeArrowheads="1"/>
          </p:cNvSpPr>
          <p:nvPr/>
        </p:nvSpPr>
        <p:spPr bwMode="auto">
          <a:xfrm>
            <a:off x="6567488" y="1914525"/>
            <a:ext cx="2555875" cy="47974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ct val="40000"/>
              </a:spcAft>
              <a:buClr>
                <a:srgbClr val="C00000"/>
              </a:buClr>
              <a:buSzPct val="120000"/>
              <a:defRPr/>
            </a:pPr>
            <a:r>
              <a:rPr lang="en-US" altLang="zh-CN" dirty="0">
                <a:latin typeface="微软雅黑" panose="020B0503020204020204" pitchFamily="34" charset="-122"/>
                <a:ea typeface="黑体" panose="02010609060101010101" charset="-122"/>
                <a:sym typeface="微软雅黑" panose="020B0503020204020204" pitchFamily="34" charset="-122"/>
              </a:rPr>
              <a:t>2</a:t>
            </a:r>
            <a:r>
              <a:rPr lang="zh-CN" altLang="en-US" dirty="0">
                <a:latin typeface="微软雅黑" panose="020B0503020204020204" pitchFamily="34" charset="-122"/>
                <a:ea typeface="黑体" panose="02010609060101010101" charset="-122"/>
                <a:sym typeface="微软雅黑" panose="020B0503020204020204" pitchFamily="34" charset="-122"/>
              </a:rPr>
              <a:t>、利用试切法对刀：</a:t>
            </a:r>
            <a:endParaRPr lang="en-US" altLang="zh-CN" dirty="0">
              <a:latin typeface="微软雅黑" panose="020B0503020204020204" pitchFamily="34" charset="-122"/>
              <a:ea typeface="黑体" panose="02010609060101010101" charset="-122"/>
              <a:sym typeface="微软雅黑" panose="020B0503020204020204" pitchFamily="34" charset="-122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ct val="40000"/>
              </a:spcAft>
              <a:buClr>
                <a:srgbClr val="C00000"/>
              </a:buClr>
              <a:buSzPct val="120000"/>
              <a:defRPr/>
            </a:pPr>
            <a:r>
              <a:rPr lang="en-US" dirty="0">
                <a:latin typeface="微软雅黑" panose="020B0503020204020204" pitchFamily="34" charset="-122"/>
                <a:ea typeface="黑体" panose="02010609060101010101" charset="-122"/>
                <a:sym typeface="微软雅黑" panose="020B0503020204020204" pitchFamily="34" charset="-122"/>
              </a:rPr>
              <a:t>X</a:t>
            </a:r>
            <a:r>
              <a:rPr lang="zh-CN" altLang="en-US" dirty="0">
                <a:latin typeface="微软雅黑" panose="020B0503020204020204" pitchFamily="34" charset="-122"/>
                <a:ea typeface="黑体" panose="02010609060101010101" charset="-122"/>
                <a:sym typeface="微软雅黑" panose="020B0503020204020204" pitchFamily="34" charset="-122"/>
              </a:rPr>
              <a:t>轴：一次试切，在</a:t>
            </a:r>
            <a:r>
              <a:rPr lang="en-US" altLang="zh-CN" dirty="0">
                <a:latin typeface="微软雅黑" panose="020B0503020204020204" pitchFamily="34" charset="-122"/>
                <a:ea typeface="黑体" panose="02010609060101010101" charset="-122"/>
                <a:sym typeface="微软雅黑" panose="020B0503020204020204" pitchFamily="34" charset="-122"/>
              </a:rPr>
              <a:t>D1</a:t>
            </a:r>
            <a:r>
              <a:rPr lang="zh-CN" altLang="en-US" dirty="0">
                <a:latin typeface="微软雅黑" panose="020B0503020204020204" pitchFamily="34" charset="-122"/>
                <a:ea typeface="黑体" panose="02010609060101010101" charset="-122"/>
                <a:sym typeface="微软雅黑" panose="020B0503020204020204" pitchFamily="34" charset="-122"/>
              </a:rPr>
              <a:t>和</a:t>
            </a:r>
            <a:r>
              <a:rPr lang="en-US" altLang="zh-CN" dirty="0">
                <a:latin typeface="微软雅黑" panose="020B0503020204020204" pitchFamily="34" charset="-122"/>
                <a:ea typeface="黑体" panose="02010609060101010101" charset="-122"/>
                <a:sym typeface="微软雅黑" panose="020B0503020204020204" pitchFamily="34" charset="-122"/>
              </a:rPr>
              <a:t>D2</a:t>
            </a:r>
            <a:r>
              <a:rPr lang="zh-CN" altLang="en-US" dirty="0">
                <a:latin typeface="微软雅黑" panose="020B0503020204020204" pitchFamily="34" charset="-122"/>
                <a:ea typeface="黑体" panose="02010609060101010101" charset="-122"/>
                <a:sym typeface="微软雅黑" panose="020B0503020204020204" pitchFamily="34" charset="-122"/>
              </a:rPr>
              <a:t>的目标值</a:t>
            </a:r>
            <a:r>
              <a:rPr lang="en-US" altLang="zh-CN" dirty="0">
                <a:latin typeface="微软雅黑" panose="020B0503020204020204" pitchFamily="34" charset="-122"/>
                <a:ea typeface="黑体" panose="02010609060101010101" charset="-122"/>
                <a:sym typeface="微软雅黑" panose="020B0503020204020204" pitchFamily="34" charset="-122"/>
              </a:rPr>
              <a:t>X1</a:t>
            </a:r>
            <a:r>
              <a:rPr lang="zh-CN" altLang="en-US" dirty="0">
                <a:latin typeface="微软雅黑" panose="020B0503020204020204" pitchFamily="34" charset="-122"/>
                <a:ea typeface="黑体" panose="02010609060101010101" charset="-122"/>
                <a:sym typeface="微软雅黑" panose="020B0503020204020204" pitchFamily="34" charset="-122"/>
              </a:rPr>
              <a:t>中输入同一测量值，点击计算保存</a:t>
            </a:r>
            <a:r>
              <a:rPr lang="en-US" altLang="zh-CN" dirty="0">
                <a:latin typeface="微软雅黑" panose="020B0503020204020204" pitchFamily="34" charset="-122"/>
                <a:ea typeface="黑体" panose="02010609060101010101" charset="-122"/>
                <a:sym typeface="微软雅黑" panose="020B0503020204020204" pitchFamily="34" charset="-122"/>
              </a:rPr>
              <a:t>X</a:t>
            </a:r>
            <a:r>
              <a:rPr lang="zh-CN" altLang="en-US" dirty="0">
                <a:latin typeface="微软雅黑" panose="020B0503020204020204" pitchFamily="34" charset="-122"/>
                <a:ea typeface="黑体" panose="02010609060101010101" charset="-122"/>
                <a:sym typeface="微软雅黑" panose="020B0503020204020204" pitchFamily="34" charset="-122"/>
              </a:rPr>
              <a:t>，完成</a:t>
            </a:r>
            <a:r>
              <a:rPr lang="en-US" altLang="zh-CN" dirty="0">
                <a:latin typeface="微软雅黑" panose="020B0503020204020204" pitchFamily="34" charset="-122"/>
                <a:ea typeface="黑体" panose="02010609060101010101" charset="-122"/>
                <a:sym typeface="微软雅黑" panose="020B0503020204020204" pitchFamily="34" charset="-122"/>
              </a:rPr>
              <a:t>X</a:t>
            </a:r>
            <a:r>
              <a:rPr lang="zh-CN" altLang="en-US" dirty="0">
                <a:latin typeface="微软雅黑" panose="020B0503020204020204" pitchFamily="34" charset="-122"/>
                <a:ea typeface="黑体" panose="02010609060101010101" charset="-122"/>
                <a:sym typeface="微软雅黑" panose="020B0503020204020204" pitchFamily="34" charset="-122"/>
              </a:rPr>
              <a:t>轴对刀</a:t>
            </a:r>
            <a:endParaRPr lang="en-US" altLang="zh-CN" dirty="0">
              <a:latin typeface="微软雅黑" panose="020B0503020204020204" pitchFamily="34" charset="-122"/>
              <a:ea typeface="黑体" panose="02010609060101010101" charset="-122"/>
              <a:sym typeface="微软雅黑" panose="020B0503020204020204" pitchFamily="34" charset="-122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ct val="40000"/>
              </a:spcAft>
              <a:buClr>
                <a:srgbClr val="C00000"/>
              </a:buClr>
              <a:buSzPct val="120000"/>
              <a:defRPr/>
            </a:pPr>
            <a:r>
              <a:rPr lang="en-US" dirty="0">
                <a:latin typeface="微软雅黑" panose="020B0503020204020204" pitchFamily="34" charset="-122"/>
                <a:ea typeface="黑体" panose="02010609060101010101" charset="-122"/>
                <a:sym typeface="微软雅黑" panose="020B0503020204020204" pitchFamily="34" charset="-122"/>
              </a:rPr>
              <a:t>Z</a:t>
            </a:r>
            <a:r>
              <a:rPr lang="zh-CN" altLang="en-US" dirty="0">
                <a:latin typeface="微软雅黑" panose="020B0503020204020204" pitchFamily="34" charset="-122"/>
                <a:ea typeface="黑体" panose="02010609060101010101" charset="-122"/>
                <a:sym typeface="微软雅黑" panose="020B0503020204020204" pitchFamily="34" charset="-122"/>
              </a:rPr>
              <a:t>轴：一次试切，在</a:t>
            </a:r>
            <a:r>
              <a:rPr lang="en-US" altLang="zh-CN" dirty="0">
                <a:latin typeface="微软雅黑" panose="020B0503020204020204" pitchFamily="34" charset="-122"/>
                <a:ea typeface="黑体" panose="02010609060101010101" charset="-122"/>
                <a:sym typeface="微软雅黑" panose="020B0503020204020204" pitchFamily="34" charset="-122"/>
              </a:rPr>
              <a:t>D1</a:t>
            </a:r>
            <a:r>
              <a:rPr lang="zh-CN" altLang="en-US" dirty="0">
                <a:latin typeface="微软雅黑" panose="020B0503020204020204" pitchFamily="34" charset="-122"/>
                <a:ea typeface="黑体" panose="02010609060101010101" charset="-122"/>
                <a:sym typeface="微软雅黑" panose="020B0503020204020204" pitchFamily="34" charset="-122"/>
              </a:rPr>
              <a:t>目标值</a:t>
            </a:r>
            <a:r>
              <a:rPr lang="en-US" altLang="zh-CN" dirty="0">
                <a:latin typeface="微软雅黑" panose="020B0503020204020204" pitchFamily="34" charset="-122"/>
                <a:ea typeface="黑体" panose="02010609060101010101" charset="-122"/>
                <a:sym typeface="微软雅黑" panose="020B0503020204020204" pitchFamily="34" charset="-122"/>
              </a:rPr>
              <a:t>Z1</a:t>
            </a:r>
            <a:r>
              <a:rPr lang="zh-CN" altLang="en-US" dirty="0">
                <a:latin typeface="微软雅黑" panose="020B0503020204020204" pitchFamily="34" charset="-122"/>
                <a:ea typeface="黑体" panose="02010609060101010101" charset="-122"/>
                <a:sym typeface="微软雅黑" panose="020B0503020204020204" pitchFamily="34" charset="-122"/>
              </a:rPr>
              <a:t>中输入</a:t>
            </a:r>
            <a:r>
              <a:rPr lang="en-US" altLang="zh-CN" dirty="0">
                <a:latin typeface="微软雅黑" panose="020B0503020204020204" pitchFamily="34" charset="-122"/>
                <a:ea typeface="黑体" panose="02010609060101010101" charset="-122"/>
                <a:sym typeface="微软雅黑" panose="020B0503020204020204" pitchFamily="34" charset="-122"/>
              </a:rPr>
              <a:t>0</a:t>
            </a:r>
            <a:r>
              <a:rPr lang="zh-CN" altLang="en-US" dirty="0">
                <a:latin typeface="微软雅黑" panose="020B0503020204020204" pitchFamily="34" charset="-122"/>
                <a:ea typeface="黑体" panose="02010609060101010101" charset="-122"/>
                <a:sym typeface="微软雅黑" panose="020B0503020204020204" pitchFamily="34" charset="-122"/>
              </a:rPr>
              <a:t>，点击计算保存</a:t>
            </a:r>
            <a:r>
              <a:rPr lang="en-US" altLang="zh-CN" dirty="0">
                <a:latin typeface="微软雅黑" panose="020B0503020204020204" pitchFamily="34" charset="-122"/>
                <a:ea typeface="黑体" panose="02010609060101010101" charset="-122"/>
                <a:sym typeface="微软雅黑" panose="020B0503020204020204" pitchFamily="34" charset="-122"/>
              </a:rPr>
              <a:t>Z</a:t>
            </a:r>
            <a:r>
              <a:rPr lang="zh-CN" altLang="en-US" dirty="0">
                <a:latin typeface="微软雅黑" panose="020B0503020204020204" pitchFamily="34" charset="-122"/>
                <a:ea typeface="黑体" panose="02010609060101010101" charset="-122"/>
                <a:sym typeface="微软雅黑" panose="020B0503020204020204" pitchFamily="34" charset="-122"/>
              </a:rPr>
              <a:t>，在</a:t>
            </a:r>
            <a:r>
              <a:rPr lang="en-US" altLang="zh-CN" dirty="0">
                <a:latin typeface="微软雅黑" panose="020B0503020204020204" pitchFamily="34" charset="-122"/>
                <a:ea typeface="黑体" panose="02010609060101010101" charset="-122"/>
                <a:sym typeface="微软雅黑" panose="020B0503020204020204" pitchFamily="34" charset="-122"/>
              </a:rPr>
              <a:t>D2</a:t>
            </a:r>
            <a:r>
              <a:rPr lang="zh-CN" altLang="en-US" dirty="0">
                <a:latin typeface="微软雅黑" panose="020B0503020204020204" pitchFamily="34" charset="-122"/>
                <a:ea typeface="黑体" panose="02010609060101010101" charset="-122"/>
                <a:sym typeface="微软雅黑" panose="020B0503020204020204" pitchFamily="34" charset="-122"/>
              </a:rPr>
              <a:t>目标值</a:t>
            </a:r>
            <a:r>
              <a:rPr lang="en-US" altLang="zh-CN" dirty="0">
                <a:latin typeface="微软雅黑" panose="020B0503020204020204" pitchFamily="34" charset="-122"/>
                <a:ea typeface="黑体" panose="02010609060101010101" charset="-122"/>
                <a:sym typeface="微软雅黑" panose="020B0503020204020204" pitchFamily="34" charset="-122"/>
              </a:rPr>
              <a:t>Z1</a:t>
            </a:r>
            <a:r>
              <a:rPr lang="zh-CN" altLang="en-US" dirty="0">
                <a:latin typeface="微软雅黑" panose="020B0503020204020204" pitchFamily="34" charset="-122"/>
                <a:ea typeface="黑体" panose="02010609060101010101" charset="-122"/>
                <a:sym typeface="微软雅黑" panose="020B0503020204020204" pitchFamily="34" charset="-122"/>
              </a:rPr>
              <a:t>中输入刀宽值，点击计算保存</a:t>
            </a:r>
            <a:r>
              <a:rPr lang="en-US" altLang="zh-CN" dirty="0">
                <a:latin typeface="微软雅黑" panose="020B0503020204020204" pitchFamily="34" charset="-122"/>
                <a:ea typeface="黑体" panose="02010609060101010101" charset="-122"/>
                <a:sym typeface="微软雅黑" panose="020B0503020204020204" pitchFamily="34" charset="-122"/>
              </a:rPr>
              <a:t>Z,</a:t>
            </a:r>
            <a:r>
              <a:rPr lang="zh-CN" altLang="en-US" dirty="0">
                <a:latin typeface="微软雅黑" panose="020B0503020204020204" pitchFamily="34" charset="-122"/>
                <a:ea typeface="黑体" panose="02010609060101010101" charset="-122"/>
                <a:sym typeface="微软雅黑" panose="020B0503020204020204" pitchFamily="34" charset="-122"/>
              </a:rPr>
              <a:t>完成</a:t>
            </a:r>
            <a:r>
              <a:rPr lang="en-US" altLang="zh-CN" dirty="0">
                <a:latin typeface="微软雅黑" panose="020B0503020204020204" pitchFamily="34" charset="-122"/>
                <a:ea typeface="黑体" panose="02010609060101010101" charset="-122"/>
                <a:sym typeface="微软雅黑" panose="020B0503020204020204" pitchFamily="34" charset="-122"/>
              </a:rPr>
              <a:t>Z</a:t>
            </a:r>
            <a:r>
              <a:rPr lang="zh-CN" altLang="en-US" dirty="0">
                <a:latin typeface="微软雅黑" panose="020B0503020204020204" pitchFamily="34" charset="-122"/>
                <a:ea typeface="黑体" panose="02010609060101010101" charset="-122"/>
                <a:sym typeface="微软雅黑" panose="020B0503020204020204" pitchFamily="34" charset="-122"/>
              </a:rPr>
              <a:t>轴对刀。</a:t>
            </a:r>
            <a:endParaRPr lang="en-US" altLang="zh-CN" dirty="0">
              <a:latin typeface="微软雅黑" panose="020B0503020204020204" pitchFamily="34" charset="-122"/>
              <a:ea typeface="黑体" panose="02010609060101010101" charset="-122"/>
              <a:sym typeface="微软雅黑" panose="020B0503020204020204" pitchFamily="34" charset="-122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ct val="40000"/>
              </a:spcAft>
              <a:buClr>
                <a:srgbClr val="C00000"/>
              </a:buClr>
              <a:buSzPct val="120000"/>
              <a:defRPr/>
            </a:pPr>
            <a:endParaRPr 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180975" indent="-180975" fontAlgn="auto">
              <a:lnSpc>
                <a:spcPct val="150000"/>
              </a:lnSpc>
              <a:spcBef>
                <a:spcPts val="0"/>
              </a:spcBef>
              <a:spcAft>
                <a:spcPct val="40000"/>
              </a:spcAft>
              <a:buClr>
                <a:srgbClr val="C00000"/>
              </a:buClr>
              <a:buSzPct val="120000"/>
              <a:buFont typeface="Wingdings" panose="05000000000000000000" pitchFamily="2" charset="2"/>
              <a:buChar char="v"/>
              <a:defRPr/>
            </a:pP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180975" indent="-180975" fontAlgn="auto">
              <a:lnSpc>
                <a:spcPct val="150000"/>
              </a:lnSpc>
              <a:spcBef>
                <a:spcPts val="0"/>
              </a:spcBef>
              <a:spcAft>
                <a:spcPct val="40000"/>
              </a:spcAft>
              <a:buClr>
                <a:srgbClr val="C00000"/>
              </a:buClr>
              <a:buSzPct val="120000"/>
              <a:buFont typeface="Wingdings" panose="05000000000000000000" pitchFamily="2" charset="2"/>
              <a:buChar char="v"/>
              <a:defRPr/>
            </a:pP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6870" name="TextBox 11"/>
          <p:cNvSpPr txBox="1">
            <a:spLocks noChangeArrowheads="1"/>
          </p:cNvSpPr>
          <p:nvPr/>
        </p:nvSpPr>
        <p:spPr bwMode="auto">
          <a:xfrm>
            <a:off x="2700338" y="625475"/>
            <a:ext cx="2428875" cy="4000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en-US" altLang="zh-CN" sz="2000" b="1">
                <a:latin typeface="黑体" panose="02010609060101010101" charset="-122"/>
                <a:ea typeface="黑体" panose="02010609060101010101" charset="-122"/>
              </a:rPr>
              <a:t>2.</a:t>
            </a:r>
            <a:r>
              <a:rPr lang="zh-CN" altLang="en-US" sz="2000" b="1">
                <a:latin typeface="黑体" panose="02010609060101010101" charset="-122"/>
                <a:ea typeface="黑体" panose="02010609060101010101" charset="-122"/>
              </a:rPr>
              <a:t>切槽刀对刀</a:t>
            </a:r>
            <a:endParaRPr lang="zh-CN" altLang="en-US" b="1">
              <a:latin typeface="黑体" panose="02010609060101010101" charset="-122"/>
              <a:ea typeface="黑体" panose="02010609060101010101" charset="-122"/>
            </a:endParaRPr>
          </a:p>
        </p:txBody>
      </p:sp>
      <p:pic>
        <p:nvPicPr>
          <p:cNvPr id="36871" name="图片 1"/>
          <p:cNvPicPr>
            <a:picLocks noChangeAspect="1"/>
          </p:cNvPicPr>
          <p:nvPr/>
        </p:nvPicPr>
        <p:blipFill>
          <a:blip r:embed="rId1"/>
          <a:srcRect l="47385"/>
          <a:stretch>
            <a:fillRect/>
          </a:stretch>
        </p:blipFill>
        <p:spPr bwMode="auto">
          <a:xfrm>
            <a:off x="179388" y="1454150"/>
            <a:ext cx="3035300" cy="4325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872" name="图片 20"/>
          <p:cNvPicPr>
            <a:picLocks noChangeAspect="1"/>
          </p:cNvPicPr>
          <p:nvPr/>
        </p:nvPicPr>
        <p:blipFill>
          <a:blip r:embed="rId2"/>
          <a:srcRect l="46770"/>
          <a:stretch>
            <a:fillRect/>
          </a:stretch>
        </p:blipFill>
        <p:spPr bwMode="auto">
          <a:xfrm>
            <a:off x="3333750" y="1454150"/>
            <a:ext cx="3070225" cy="43259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矩形 2"/>
          <p:cNvSpPr/>
          <p:nvPr/>
        </p:nvSpPr>
        <p:spPr>
          <a:xfrm>
            <a:off x="900113" y="4797425"/>
            <a:ext cx="647700" cy="2238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2376488" y="4797425"/>
            <a:ext cx="647700" cy="2238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4140200" y="4797425"/>
            <a:ext cx="647700" cy="2238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5580063" y="4797425"/>
            <a:ext cx="647700" cy="2238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900113" y="4284663"/>
            <a:ext cx="647700" cy="22383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2339975" y="4284663"/>
            <a:ext cx="647700" cy="22383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4140200" y="4284663"/>
            <a:ext cx="647700" cy="22383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5580063" y="4284663"/>
            <a:ext cx="647700" cy="22383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2376488" y="3068638"/>
            <a:ext cx="466725" cy="36036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5543550" y="3068638"/>
            <a:ext cx="468313" cy="36036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9144000" cy="115888"/>
          </a:xfrm>
          <a:prstGeom prst="rect">
            <a:avLst/>
          </a:prstGeom>
          <a:solidFill>
            <a:srgbClr val="D426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7890" name="TextBox 4"/>
          <p:cNvSpPr txBox="1">
            <a:spLocks noChangeArrowheads="1"/>
          </p:cNvSpPr>
          <p:nvPr/>
        </p:nvSpPr>
        <p:spPr bwMode="auto">
          <a:xfrm>
            <a:off x="1116013" y="501650"/>
            <a:ext cx="5184775" cy="5857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 sz="3200">
                <a:latin typeface="方正粗倩简体"/>
                <a:ea typeface="方正粗倩简体"/>
                <a:cs typeface="方正粗倩简体"/>
              </a:rPr>
              <a:t>编写程序</a:t>
            </a:r>
            <a:endParaRPr lang="zh-CN" altLang="en-US" sz="3200">
              <a:latin typeface="方正粗倩简体"/>
              <a:ea typeface="方正粗倩简体"/>
              <a:cs typeface="方正粗倩简体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3850" y="563563"/>
            <a:ext cx="576263" cy="5222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bg1"/>
                </a:solidFill>
                <a:latin typeface="冬青黑体简体中文 W3" pitchFamily="34" charset="-122"/>
                <a:ea typeface="冬青黑体简体中文 W3" pitchFamily="34" charset="-122"/>
              </a:rPr>
              <a:t>7</a:t>
            </a:r>
            <a:endParaRPr lang="zh-CN" altLang="en-US" sz="2800" b="1" dirty="0">
              <a:solidFill>
                <a:schemeClr val="bg1"/>
              </a:solidFill>
              <a:latin typeface="冬青黑体简体中文 W3" pitchFamily="34" charset="-122"/>
              <a:ea typeface="冬青黑体简体中文 W3" pitchFamily="34" charset="-122"/>
            </a:endParaRPr>
          </a:p>
        </p:txBody>
      </p:sp>
      <p:pic>
        <p:nvPicPr>
          <p:cNvPr id="37892" name="图片 1"/>
          <p:cNvPicPr>
            <a:picLocks noChangeAspect="1"/>
          </p:cNvPicPr>
          <p:nvPr/>
        </p:nvPicPr>
        <p:blipFill>
          <a:blip r:embed="rId1"/>
          <a:srcRect t="42461" r="50000" b="36388"/>
          <a:stretch>
            <a:fillRect/>
          </a:stretch>
        </p:blipFill>
        <p:spPr bwMode="auto">
          <a:xfrm>
            <a:off x="179388" y="1193800"/>
            <a:ext cx="3529012" cy="1119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7893" name="图片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50825" y="2392363"/>
            <a:ext cx="5653088" cy="423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矩形 7"/>
          <p:cNvSpPr/>
          <p:nvPr/>
        </p:nvSpPr>
        <p:spPr>
          <a:xfrm>
            <a:off x="323850" y="1341438"/>
            <a:ext cx="2160588" cy="2159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4787900" y="6308725"/>
            <a:ext cx="504825" cy="3222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476375" y="3573463"/>
            <a:ext cx="3167063" cy="10795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1" name="Rectangle 3"/>
          <p:cNvSpPr>
            <a:spLocks noGrp="1" noChangeArrowheads="1"/>
          </p:cNvSpPr>
          <p:nvPr/>
        </p:nvSpPr>
        <p:spPr bwMode="auto">
          <a:xfrm>
            <a:off x="5905500" y="1231900"/>
            <a:ext cx="3016250" cy="7254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ct val="40000"/>
              </a:spcAft>
              <a:buClr>
                <a:srgbClr val="C00000"/>
              </a:buClr>
              <a:buSzPct val="120000"/>
              <a:defRPr/>
            </a:pPr>
            <a:r>
              <a:rPr lang="en-US" altLang="zh-CN" dirty="0">
                <a:latin typeface="微软雅黑" panose="020B0503020204020204" pitchFamily="34" charset="-122"/>
                <a:ea typeface="黑体" panose="02010609060101010101" charset="-122"/>
                <a:sym typeface="微软雅黑" panose="020B0503020204020204" pitchFamily="34" charset="-122"/>
              </a:rPr>
              <a:t>1</a:t>
            </a:r>
            <a:r>
              <a:rPr lang="zh-CN" altLang="en-US" dirty="0">
                <a:latin typeface="微软雅黑" panose="020B0503020204020204" pitchFamily="34" charset="-122"/>
                <a:ea typeface="黑体" panose="02010609060101010101" charset="-122"/>
                <a:sym typeface="微软雅黑" panose="020B0503020204020204" pitchFamily="34" charset="-122"/>
              </a:rPr>
              <a:t>、在主界面点击程序路径，进入程序选择界面</a:t>
            </a:r>
            <a:endParaRPr 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180975" indent="-180975" fontAlgn="auto">
              <a:lnSpc>
                <a:spcPct val="150000"/>
              </a:lnSpc>
              <a:spcBef>
                <a:spcPts val="0"/>
              </a:spcBef>
              <a:spcAft>
                <a:spcPct val="40000"/>
              </a:spcAft>
              <a:buClr>
                <a:srgbClr val="C00000"/>
              </a:buClr>
              <a:buSzPct val="120000"/>
              <a:buFont typeface="Wingdings" panose="05000000000000000000" pitchFamily="2" charset="2"/>
              <a:buChar char="v"/>
              <a:defRPr/>
            </a:pP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180975" indent="-180975" fontAlgn="auto">
              <a:lnSpc>
                <a:spcPct val="150000"/>
              </a:lnSpc>
              <a:spcBef>
                <a:spcPts val="0"/>
              </a:spcBef>
              <a:spcAft>
                <a:spcPct val="40000"/>
              </a:spcAft>
              <a:buClr>
                <a:srgbClr val="C00000"/>
              </a:buClr>
              <a:buSzPct val="120000"/>
              <a:buFont typeface="Wingdings" panose="05000000000000000000" pitchFamily="2" charset="2"/>
              <a:buChar char="v"/>
              <a:defRPr/>
            </a:pP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2" name="Rectangle 3"/>
          <p:cNvSpPr>
            <a:spLocks noGrp="1" noChangeArrowheads="1"/>
          </p:cNvSpPr>
          <p:nvPr/>
        </p:nvSpPr>
        <p:spPr bwMode="auto">
          <a:xfrm>
            <a:off x="5916613" y="3127375"/>
            <a:ext cx="3016250" cy="15255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ct val="40000"/>
              </a:spcAft>
              <a:buClr>
                <a:srgbClr val="C00000"/>
              </a:buClr>
              <a:buSzPct val="120000"/>
              <a:defRPr/>
            </a:pPr>
            <a:r>
              <a:rPr lang="en-US" altLang="zh-CN" dirty="0">
                <a:latin typeface="微软雅黑" panose="020B0503020204020204" pitchFamily="34" charset="-122"/>
                <a:ea typeface="黑体" panose="02010609060101010101" charset="-122"/>
                <a:sym typeface="微软雅黑" panose="020B0503020204020204" pitchFamily="34" charset="-122"/>
              </a:rPr>
              <a:t>2</a:t>
            </a:r>
            <a:r>
              <a:rPr lang="zh-CN" altLang="en-US" dirty="0">
                <a:latin typeface="微软雅黑" panose="020B0503020204020204" pitchFamily="34" charset="-122"/>
                <a:ea typeface="黑体" panose="02010609060101010101" charset="-122"/>
                <a:sym typeface="微软雅黑" panose="020B0503020204020204" pitchFamily="34" charset="-122"/>
              </a:rPr>
              <a:t>、在程序选择界面点击“新建”，在对话框中输入程序名，点击“确认”进入程序编辑界面。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180975" indent="-180975" fontAlgn="auto">
              <a:lnSpc>
                <a:spcPct val="150000"/>
              </a:lnSpc>
              <a:spcBef>
                <a:spcPts val="0"/>
              </a:spcBef>
              <a:spcAft>
                <a:spcPct val="40000"/>
              </a:spcAft>
              <a:buClr>
                <a:srgbClr val="C00000"/>
              </a:buClr>
              <a:buSzPct val="120000"/>
              <a:buFont typeface="Wingdings" panose="05000000000000000000" pitchFamily="2" charset="2"/>
              <a:buChar char="v"/>
              <a:defRPr/>
            </a:pP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539750" y="692150"/>
            <a:ext cx="2663825" cy="523875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目录</a:t>
            </a:r>
            <a:endParaRPr lang="zh-CN" altLang="en-US" sz="2800" b="1" dirty="0">
              <a:solidFill>
                <a:schemeClr val="bg1">
                  <a:lumMod val="50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476375" y="692150"/>
            <a:ext cx="1633538" cy="5238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Contents</a:t>
            </a:r>
            <a:endParaRPr lang="zh-CN" altLang="en-US" sz="2800" b="1" dirty="0">
              <a:solidFill>
                <a:schemeClr val="bg1">
                  <a:lumMod val="50000"/>
                </a:schemeClr>
              </a:solidFill>
              <a:latin typeface="+mn-ea"/>
              <a:ea typeface="+mn-ea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3103563" y="765175"/>
            <a:ext cx="0" cy="461963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 flipH="1">
            <a:off x="1728788" y="1797050"/>
            <a:ext cx="390525" cy="6096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1587500" y="1706563"/>
            <a:ext cx="366713" cy="5238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kern="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1</a:t>
            </a:r>
            <a:endParaRPr lang="zh-CN" altLang="en-US" sz="2800" b="1" dirty="0">
              <a:latin typeface="+mn-ea"/>
              <a:ea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000250" y="2006600"/>
            <a:ext cx="2249488" cy="5238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界面介绍</a:t>
            </a:r>
            <a:endParaRPr lang="zh-CN" altLang="en-US" sz="2800" b="1" dirty="0">
              <a:solidFill>
                <a:schemeClr val="bg1">
                  <a:lumMod val="50000"/>
                </a:schemeClr>
              </a:solidFill>
              <a:latin typeface="+mn-ea"/>
              <a:ea typeface="+mn-ea"/>
            </a:endParaRPr>
          </a:p>
        </p:txBody>
      </p:sp>
      <p:cxnSp>
        <p:nvCxnSpPr>
          <p:cNvPr id="13" name="直接连接符 12"/>
          <p:cNvCxnSpPr/>
          <p:nvPr/>
        </p:nvCxnSpPr>
        <p:spPr>
          <a:xfrm flipH="1">
            <a:off x="1728788" y="2565400"/>
            <a:ext cx="390525" cy="6096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1587500" y="2474913"/>
            <a:ext cx="366713" cy="5238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kern="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2</a:t>
            </a:r>
            <a:endParaRPr lang="zh-CN" altLang="en-US" sz="2800" b="1" dirty="0">
              <a:latin typeface="+mn-ea"/>
              <a:ea typeface="+mn-ea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2000250" y="2774950"/>
            <a:ext cx="2249488" cy="5238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开机、关机</a:t>
            </a:r>
            <a:endParaRPr lang="zh-CN" altLang="en-US" sz="2800" b="1" dirty="0">
              <a:solidFill>
                <a:schemeClr val="bg1">
                  <a:lumMod val="50000"/>
                </a:schemeClr>
              </a:solidFill>
              <a:latin typeface="+mn-ea"/>
              <a:ea typeface="+mn-ea"/>
            </a:endParaRPr>
          </a:p>
        </p:txBody>
      </p:sp>
      <p:cxnSp>
        <p:nvCxnSpPr>
          <p:cNvPr id="16" name="直接连接符 15"/>
          <p:cNvCxnSpPr/>
          <p:nvPr/>
        </p:nvCxnSpPr>
        <p:spPr>
          <a:xfrm flipH="1">
            <a:off x="1728788" y="3360738"/>
            <a:ext cx="390525" cy="611187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1587500" y="3271838"/>
            <a:ext cx="366713" cy="5238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kern="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3</a:t>
            </a:r>
            <a:endParaRPr lang="zh-CN" altLang="en-US" sz="2800" b="1" dirty="0">
              <a:latin typeface="+mn-ea"/>
              <a:ea typeface="+mn-ea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2000250" y="3571875"/>
            <a:ext cx="2249488" cy="5238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回零</a:t>
            </a:r>
            <a:endParaRPr lang="zh-CN" altLang="en-US" sz="2800" b="1" dirty="0">
              <a:solidFill>
                <a:schemeClr val="bg1">
                  <a:lumMod val="50000"/>
                </a:schemeClr>
              </a:solidFill>
              <a:latin typeface="+mn-ea"/>
              <a:ea typeface="+mn-ea"/>
            </a:endParaRPr>
          </a:p>
        </p:txBody>
      </p:sp>
      <p:cxnSp>
        <p:nvCxnSpPr>
          <p:cNvPr id="19" name="直接连接符 18"/>
          <p:cNvCxnSpPr/>
          <p:nvPr/>
        </p:nvCxnSpPr>
        <p:spPr>
          <a:xfrm flipH="1">
            <a:off x="1728788" y="4254500"/>
            <a:ext cx="390525" cy="6096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矩形 19"/>
          <p:cNvSpPr/>
          <p:nvPr/>
        </p:nvSpPr>
        <p:spPr>
          <a:xfrm>
            <a:off x="1587500" y="4164013"/>
            <a:ext cx="366713" cy="5238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kern="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4</a:t>
            </a:r>
            <a:endParaRPr lang="zh-CN" altLang="en-US" sz="2800" b="1" dirty="0">
              <a:latin typeface="+mn-ea"/>
              <a:ea typeface="+mn-ea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2000250" y="4464050"/>
            <a:ext cx="2249488" cy="5238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移动</a:t>
            </a:r>
            <a:endParaRPr lang="zh-CN" altLang="en-US" sz="2800" b="1" dirty="0">
              <a:solidFill>
                <a:schemeClr val="bg1">
                  <a:lumMod val="50000"/>
                </a:schemeClr>
              </a:solidFill>
              <a:latin typeface="+mn-ea"/>
              <a:ea typeface="+mn-ea"/>
            </a:endParaRPr>
          </a:p>
        </p:txBody>
      </p:sp>
      <p:cxnSp>
        <p:nvCxnSpPr>
          <p:cNvPr id="22" name="直接连接符 21"/>
          <p:cNvCxnSpPr/>
          <p:nvPr/>
        </p:nvCxnSpPr>
        <p:spPr>
          <a:xfrm flipH="1">
            <a:off x="1784350" y="5168900"/>
            <a:ext cx="388938" cy="6096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/>
          <p:cNvSpPr/>
          <p:nvPr/>
        </p:nvSpPr>
        <p:spPr>
          <a:xfrm>
            <a:off x="1643063" y="5078413"/>
            <a:ext cx="365125" cy="5238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kern="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5</a:t>
            </a:r>
            <a:endParaRPr lang="zh-CN" altLang="en-US" sz="2800" b="1" dirty="0">
              <a:latin typeface="+mn-ea"/>
              <a:ea typeface="+mn-ea"/>
            </a:endParaRPr>
          </a:p>
        </p:txBody>
      </p:sp>
      <p:sp>
        <p:nvSpPr>
          <p:cNvPr id="24" name="文本框 20"/>
          <p:cNvSpPr txBox="1"/>
          <p:nvPr/>
        </p:nvSpPr>
        <p:spPr>
          <a:xfrm>
            <a:off x="2055813" y="5378450"/>
            <a:ext cx="2247900" cy="5238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MDA</a:t>
            </a:r>
            <a:endParaRPr lang="zh-CN" altLang="en-US" sz="2800" b="1" dirty="0">
              <a:solidFill>
                <a:schemeClr val="bg1">
                  <a:lumMod val="50000"/>
                </a:schemeClr>
              </a:solidFill>
              <a:latin typeface="+mn-ea"/>
              <a:ea typeface="+mn-ea"/>
            </a:endParaRPr>
          </a:p>
        </p:txBody>
      </p:sp>
      <p:cxnSp>
        <p:nvCxnSpPr>
          <p:cNvPr id="25" name="直接连接符 24"/>
          <p:cNvCxnSpPr/>
          <p:nvPr/>
        </p:nvCxnSpPr>
        <p:spPr>
          <a:xfrm flipH="1">
            <a:off x="5157788" y="1868488"/>
            <a:ext cx="390525" cy="6096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 25"/>
          <p:cNvSpPr/>
          <p:nvPr/>
        </p:nvSpPr>
        <p:spPr>
          <a:xfrm>
            <a:off x="5016500" y="1778000"/>
            <a:ext cx="366713" cy="5238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kern="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6</a:t>
            </a:r>
            <a:endParaRPr lang="zh-CN" altLang="en-US" sz="2800" b="1" dirty="0">
              <a:latin typeface="+mn-ea"/>
              <a:ea typeface="+mn-ea"/>
            </a:endParaRPr>
          </a:p>
        </p:txBody>
      </p:sp>
      <p:sp>
        <p:nvSpPr>
          <p:cNvPr id="27" name="文本框 11"/>
          <p:cNvSpPr txBox="1"/>
          <p:nvPr/>
        </p:nvSpPr>
        <p:spPr>
          <a:xfrm>
            <a:off x="5429250" y="2078038"/>
            <a:ext cx="2249488" cy="5238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对刀</a:t>
            </a:r>
            <a:endParaRPr lang="zh-CN" altLang="en-US" sz="2800" b="1" dirty="0">
              <a:solidFill>
                <a:schemeClr val="bg1">
                  <a:lumMod val="50000"/>
                </a:schemeClr>
              </a:solidFill>
              <a:latin typeface="+mn-ea"/>
              <a:ea typeface="+mn-ea"/>
            </a:endParaRPr>
          </a:p>
        </p:txBody>
      </p:sp>
      <p:cxnSp>
        <p:nvCxnSpPr>
          <p:cNvPr id="28" name="直接连接符 27"/>
          <p:cNvCxnSpPr/>
          <p:nvPr/>
        </p:nvCxnSpPr>
        <p:spPr>
          <a:xfrm flipH="1">
            <a:off x="5157788" y="2636838"/>
            <a:ext cx="390525" cy="6096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矩形 28"/>
          <p:cNvSpPr/>
          <p:nvPr/>
        </p:nvSpPr>
        <p:spPr>
          <a:xfrm>
            <a:off x="5016500" y="2546350"/>
            <a:ext cx="366713" cy="5238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kern="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7</a:t>
            </a:r>
            <a:endParaRPr lang="zh-CN" altLang="en-US" sz="2800" b="1" dirty="0">
              <a:latin typeface="+mn-ea"/>
              <a:ea typeface="+mn-ea"/>
            </a:endParaRPr>
          </a:p>
        </p:txBody>
      </p:sp>
      <p:sp>
        <p:nvSpPr>
          <p:cNvPr id="30" name="文本框 14"/>
          <p:cNvSpPr txBox="1"/>
          <p:nvPr/>
        </p:nvSpPr>
        <p:spPr>
          <a:xfrm>
            <a:off x="5429250" y="2846388"/>
            <a:ext cx="2249488" cy="5238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编写程序</a:t>
            </a:r>
            <a:endParaRPr lang="zh-CN" altLang="en-US" sz="2800" b="1" dirty="0">
              <a:solidFill>
                <a:schemeClr val="bg1">
                  <a:lumMod val="50000"/>
                </a:schemeClr>
              </a:solidFill>
              <a:latin typeface="+mn-ea"/>
              <a:ea typeface="+mn-ea"/>
            </a:endParaRPr>
          </a:p>
        </p:txBody>
      </p:sp>
      <p:cxnSp>
        <p:nvCxnSpPr>
          <p:cNvPr id="31" name="直接连接符 30"/>
          <p:cNvCxnSpPr/>
          <p:nvPr/>
        </p:nvCxnSpPr>
        <p:spPr>
          <a:xfrm flipH="1">
            <a:off x="5157788" y="3432175"/>
            <a:ext cx="390525" cy="611188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矩形 31"/>
          <p:cNvSpPr/>
          <p:nvPr/>
        </p:nvSpPr>
        <p:spPr>
          <a:xfrm>
            <a:off x="5016500" y="3343275"/>
            <a:ext cx="366713" cy="5238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kern="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8</a:t>
            </a:r>
            <a:endParaRPr lang="zh-CN" altLang="en-US" sz="2800" b="1" dirty="0">
              <a:latin typeface="+mn-ea"/>
              <a:ea typeface="+mn-ea"/>
            </a:endParaRPr>
          </a:p>
        </p:txBody>
      </p:sp>
      <p:sp>
        <p:nvSpPr>
          <p:cNvPr id="33" name="文本框 17"/>
          <p:cNvSpPr txBox="1"/>
          <p:nvPr/>
        </p:nvSpPr>
        <p:spPr>
          <a:xfrm>
            <a:off x="5429250" y="3643313"/>
            <a:ext cx="2249488" cy="5238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模拟程序</a:t>
            </a:r>
            <a:endParaRPr lang="zh-CN" altLang="en-US" sz="2800" b="1" dirty="0">
              <a:solidFill>
                <a:schemeClr val="bg1">
                  <a:lumMod val="50000"/>
                </a:schemeClr>
              </a:solidFill>
              <a:latin typeface="+mn-ea"/>
              <a:ea typeface="+mn-ea"/>
            </a:endParaRPr>
          </a:p>
        </p:txBody>
      </p:sp>
      <p:cxnSp>
        <p:nvCxnSpPr>
          <p:cNvPr id="34" name="直接连接符 33"/>
          <p:cNvCxnSpPr/>
          <p:nvPr/>
        </p:nvCxnSpPr>
        <p:spPr>
          <a:xfrm flipH="1">
            <a:off x="5157788" y="4325938"/>
            <a:ext cx="390525" cy="6096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矩形 34"/>
          <p:cNvSpPr/>
          <p:nvPr/>
        </p:nvSpPr>
        <p:spPr>
          <a:xfrm>
            <a:off x="5016500" y="4235450"/>
            <a:ext cx="366713" cy="5238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kern="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9</a:t>
            </a:r>
            <a:endParaRPr lang="zh-CN" altLang="en-US" sz="2800" b="1" dirty="0">
              <a:latin typeface="+mn-ea"/>
              <a:ea typeface="+mn-ea"/>
            </a:endParaRPr>
          </a:p>
        </p:txBody>
      </p:sp>
      <p:sp>
        <p:nvSpPr>
          <p:cNvPr id="36" name="文本框 20"/>
          <p:cNvSpPr txBox="1"/>
          <p:nvPr/>
        </p:nvSpPr>
        <p:spPr>
          <a:xfrm>
            <a:off x="5429250" y="4535488"/>
            <a:ext cx="2249488" cy="5238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调用程序</a:t>
            </a:r>
            <a:endParaRPr lang="zh-CN" altLang="en-US" sz="2800" b="1" dirty="0">
              <a:solidFill>
                <a:schemeClr val="bg1">
                  <a:lumMod val="50000"/>
                </a:schemeClr>
              </a:solidFill>
              <a:latin typeface="+mn-ea"/>
              <a:ea typeface="+mn-ea"/>
            </a:endParaRPr>
          </a:p>
        </p:txBody>
      </p:sp>
      <p:cxnSp>
        <p:nvCxnSpPr>
          <p:cNvPr id="37" name="直接连接符 36"/>
          <p:cNvCxnSpPr/>
          <p:nvPr/>
        </p:nvCxnSpPr>
        <p:spPr>
          <a:xfrm flipH="1">
            <a:off x="5213350" y="5240338"/>
            <a:ext cx="390525" cy="60960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矩形 37"/>
          <p:cNvSpPr/>
          <p:nvPr/>
        </p:nvSpPr>
        <p:spPr>
          <a:xfrm>
            <a:off x="4857750" y="5149850"/>
            <a:ext cx="728663" cy="5238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kern="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10 </a:t>
            </a:r>
            <a:endParaRPr lang="zh-CN" altLang="en-US" sz="2800" b="1" dirty="0">
              <a:latin typeface="+mn-ea"/>
              <a:ea typeface="+mn-ea"/>
            </a:endParaRPr>
          </a:p>
        </p:txBody>
      </p:sp>
      <p:sp>
        <p:nvSpPr>
          <p:cNvPr id="39" name="文本框 20"/>
          <p:cNvSpPr txBox="1"/>
          <p:nvPr/>
        </p:nvSpPr>
        <p:spPr>
          <a:xfrm>
            <a:off x="5484813" y="5449888"/>
            <a:ext cx="2471737" cy="5238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b="1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</a:rPr>
              <a:t>其他常用操作</a:t>
            </a:r>
            <a:endParaRPr lang="zh-CN" altLang="en-US" sz="2800" b="1" dirty="0">
              <a:solidFill>
                <a:schemeClr val="bg1">
                  <a:lumMod val="50000"/>
                </a:schemeClr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9144000" cy="115888"/>
          </a:xfrm>
          <a:prstGeom prst="rect">
            <a:avLst/>
          </a:prstGeom>
          <a:solidFill>
            <a:srgbClr val="D426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8914" name="TextBox 4"/>
          <p:cNvSpPr txBox="1">
            <a:spLocks noChangeArrowheads="1"/>
          </p:cNvSpPr>
          <p:nvPr/>
        </p:nvSpPr>
        <p:spPr bwMode="auto">
          <a:xfrm>
            <a:off x="1116013" y="501650"/>
            <a:ext cx="5184775" cy="5857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 sz="3200">
                <a:latin typeface="方正粗倩简体"/>
                <a:ea typeface="方正粗倩简体"/>
                <a:cs typeface="方正粗倩简体"/>
              </a:rPr>
              <a:t>编写程序</a:t>
            </a:r>
            <a:endParaRPr lang="zh-CN" altLang="en-US" sz="3200">
              <a:latin typeface="方正粗倩简体"/>
              <a:ea typeface="方正粗倩简体"/>
              <a:cs typeface="方正粗倩简体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3850" y="563563"/>
            <a:ext cx="576263" cy="5222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bg1"/>
                </a:solidFill>
                <a:latin typeface="冬青黑体简体中文 W3" pitchFamily="34" charset="-122"/>
                <a:ea typeface="冬青黑体简体中文 W3" pitchFamily="34" charset="-122"/>
              </a:rPr>
              <a:t>7</a:t>
            </a:r>
            <a:endParaRPr lang="zh-CN" altLang="en-US" sz="2800" b="1" dirty="0">
              <a:solidFill>
                <a:schemeClr val="bg1"/>
              </a:solidFill>
              <a:latin typeface="冬青黑体简体中文 W3" pitchFamily="34" charset="-122"/>
              <a:ea typeface="冬青黑体简体中文 W3" pitchFamily="34" charset="-122"/>
            </a:endParaRPr>
          </a:p>
        </p:txBody>
      </p:sp>
      <p:pic>
        <p:nvPicPr>
          <p:cNvPr id="38916" name="图片 7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333375" y="1268413"/>
            <a:ext cx="5391150" cy="4043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3"/>
          <p:cNvSpPr>
            <a:spLocks noGrp="1" noChangeArrowheads="1"/>
          </p:cNvSpPr>
          <p:nvPr/>
        </p:nvSpPr>
        <p:spPr bwMode="auto">
          <a:xfrm>
            <a:off x="5746750" y="1279525"/>
            <a:ext cx="3016250" cy="22209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ct val="40000"/>
              </a:spcAft>
              <a:buClr>
                <a:srgbClr val="C00000"/>
              </a:buClr>
              <a:buSzPct val="120000"/>
              <a:defRPr/>
            </a:pPr>
            <a:r>
              <a:rPr lang="en-US" altLang="zh-CN" dirty="0">
                <a:latin typeface="微软雅黑" panose="020B0503020204020204" pitchFamily="34" charset="-122"/>
                <a:ea typeface="黑体" panose="02010609060101010101" charset="-122"/>
                <a:sym typeface="微软雅黑" panose="020B0503020204020204" pitchFamily="34" charset="-122"/>
              </a:rPr>
              <a:t>1</a:t>
            </a:r>
            <a:r>
              <a:rPr lang="zh-CN" altLang="en-US" dirty="0">
                <a:latin typeface="微软雅黑" panose="020B0503020204020204" pitchFamily="34" charset="-122"/>
                <a:ea typeface="黑体" panose="02010609060101010101" charset="-122"/>
                <a:sym typeface="微软雅黑" panose="020B0503020204020204" pitchFamily="34" charset="-122"/>
              </a:rPr>
              <a:t>、在程序编辑界面可以进行以下基本操作：</a:t>
            </a:r>
            <a:endParaRPr lang="en-US" altLang="zh-CN" dirty="0">
              <a:latin typeface="微软雅黑" panose="020B0503020204020204" pitchFamily="34" charset="-122"/>
              <a:ea typeface="黑体" panose="02010609060101010101" charset="-122"/>
              <a:sym typeface="微软雅黑" panose="020B0503020204020204" pitchFamily="34" charset="-122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ct val="40000"/>
              </a:spcAft>
              <a:buClr>
                <a:srgbClr val="C00000"/>
              </a:buClr>
              <a:buSzPct val="120000"/>
              <a:defRPr/>
            </a:pPr>
            <a:r>
              <a:rPr lang="zh-CN" altLang="en-US" dirty="0">
                <a:latin typeface="微软雅黑" panose="020B0503020204020204" pitchFamily="34" charset="-122"/>
                <a:ea typeface="黑体" panose="02010609060101010101" charset="-122"/>
                <a:sym typeface="微软雅黑" panose="020B0503020204020204" pitchFamily="34" charset="-122"/>
              </a:rPr>
              <a:t>①编写程序</a:t>
            </a:r>
            <a:endParaRPr lang="en-US" altLang="zh-CN" dirty="0">
              <a:latin typeface="微软雅黑" panose="020B0503020204020204" pitchFamily="34" charset="-122"/>
              <a:ea typeface="黑体" panose="02010609060101010101" charset="-122"/>
              <a:sym typeface="微软雅黑" panose="020B0503020204020204" pitchFamily="34" charset="-122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ct val="40000"/>
              </a:spcAft>
              <a:buClr>
                <a:srgbClr val="C00000"/>
              </a:buClr>
              <a:buSzPct val="120000"/>
              <a:defRPr/>
            </a:pPr>
            <a:r>
              <a:rPr lang="zh-CN" altLang="zh-CN" dirty="0">
                <a:latin typeface="微软雅黑" panose="020B0503020204020204" pitchFamily="34" charset="-122"/>
                <a:ea typeface="黑体" panose="02010609060101010101" charset="-122"/>
                <a:sym typeface="微软雅黑" panose="020B0503020204020204" pitchFamily="34" charset="-122"/>
              </a:rPr>
              <a:t>②</a:t>
            </a:r>
            <a:r>
              <a:rPr lang="zh-CN" altLang="en-US" dirty="0">
                <a:latin typeface="微软雅黑" panose="020B0503020204020204" pitchFamily="34" charset="-122"/>
                <a:ea typeface="黑体" panose="02010609060101010101" charset="-122"/>
                <a:sym typeface="微软雅黑" panose="020B0503020204020204" pitchFamily="34" charset="-122"/>
              </a:rPr>
              <a:t>循环调用、编辑</a:t>
            </a:r>
            <a:endParaRPr lang="en-US" altLang="zh-CN" dirty="0">
              <a:latin typeface="微软雅黑" panose="020B0503020204020204" pitchFamily="34" charset="-122"/>
              <a:ea typeface="黑体" panose="02010609060101010101" charset="-122"/>
              <a:sym typeface="微软雅黑" panose="020B0503020204020204" pitchFamily="34" charset="-122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ct val="40000"/>
              </a:spcAft>
              <a:buClr>
                <a:srgbClr val="C00000"/>
              </a:buClr>
              <a:buSzPct val="120000"/>
              <a:defRPr/>
            </a:pPr>
            <a:r>
              <a:rPr lang="zh-CN" altLang="zh-CN" dirty="0">
                <a:latin typeface="微软雅黑" panose="020B0503020204020204" pitchFamily="34" charset="-122"/>
                <a:ea typeface="黑体" panose="02010609060101010101" charset="-122"/>
                <a:sym typeface="微软雅黑" panose="020B0503020204020204" pitchFamily="34" charset="-122"/>
              </a:rPr>
              <a:t>③</a:t>
            </a:r>
            <a:r>
              <a:rPr lang="zh-CN" altLang="en-US" dirty="0">
                <a:latin typeface="微软雅黑" panose="020B0503020204020204" pitchFamily="34" charset="-122"/>
                <a:ea typeface="黑体" panose="02010609060101010101" charset="-122"/>
                <a:sym typeface="微软雅黑" panose="020B0503020204020204" pitchFamily="34" charset="-122"/>
              </a:rPr>
              <a:t>程序检查</a:t>
            </a:r>
            <a:endParaRPr lang="en-US" altLang="zh-CN" dirty="0">
              <a:latin typeface="微软雅黑" panose="020B0503020204020204" pitchFamily="34" charset="-122"/>
              <a:ea typeface="黑体" panose="02010609060101010101" charset="-122"/>
              <a:sym typeface="微软雅黑" panose="020B0503020204020204" pitchFamily="34" charset="-122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ct val="40000"/>
              </a:spcAft>
              <a:buClr>
                <a:srgbClr val="C00000"/>
              </a:buClr>
              <a:buSzPct val="120000"/>
              <a:defRPr/>
            </a:pPr>
            <a:r>
              <a:rPr lang="zh-CN" altLang="zh-CN" dirty="0">
                <a:latin typeface="微软雅黑" panose="020B0503020204020204" pitchFamily="34" charset="-122"/>
                <a:ea typeface="黑体" panose="02010609060101010101" charset="-122"/>
                <a:sym typeface="微软雅黑" panose="020B0503020204020204" pitchFamily="34" charset="-122"/>
              </a:rPr>
              <a:t>④</a:t>
            </a:r>
            <a:r>
              <a:rPr lang="zh-CN" altLang="en-US" dirty="0">
                <a:latin typeface="微软雅黑" panose="020B0503020204020204" pitchFamily="34" charset="-122"/>
                <a:ea typeface="黑体" panose="02010609060101010101" charset="-122"/>
                <a:sym typeface="微软雅黑" panose="020B0503020204020204" pitchFamily="34" charset="-122"/>
              </a:rPr>
              <a:t>程序模拟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180975" indent="-180975" fontAlgn="auto">
              <a:lnSpc>
                <a:spcPct val="150000"/>
              </a:lnSpc>
              <a:spcBef>
                <a:spcPts val="0"/>
              </a:spcBef>
              <a:spcAft>
                <a:spcPct val="40000"/>
              </a:spcAft>
              <a:buClr>
                <a:srgbClr val="C00000"/>
              </a:buClr>
              <a:buSzPct val="120000"/>
              <a:buFont typeface="Wingdings" panose="05000000000000000000" pitchFamily="2" charset="2"/>
              <a:buChar char="v"/>
              <a:defRPr/>
            </a:pP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9" name="Rectangle 3"/>
          <p:cNvSpPr>
            <a:spLocks noGrp="1" noChangeArrowheads="1"/>
          </p:cNvSpPr>
          <p:nvPr/>
        </p:nvSpPr>
        <p:spPr bwMode="auto">
          <a:xfrm>
            <a:off x="5762625" y="4413250"/>
            <a:ext cx="3017838" cy="7254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ct val="40000"/>
              </a:spcAft>
              <a:buClr>
                <a:srgbClr val="C00000"/>
              </a:buClr>
              <a:buSzPct val="120000"/>
              <a:defRPr/>
            </a:pPr>
            <a:r>
              <a:rPr lang="en-US" altLang="zh-CN" dirty="0">
                <a:latin typeface="微软雅黑" panose="020B0503020204020204" pitchFamily="34" charset="-122"/>
                <a:ea typeface="黑体" panose="02010609060101010101" charset="-122"/>
                <a:sym typeface="微软雅黑" panose="020B0503020204020204" pitchFamily="34" charset="-122"/>
              </a:rPr>
              <a:t>2</a:t>
            </a:r>
            <a:r>
              <a:rPr lang="zh-CN" altLang="en-US" dirty="0">
                <a:latin typeface="微软雅黑" panose="020B0503020204020204" pitchFamily="34" charset="-122"/>
                <a:ea typeface="黑体" panose="02010609060101010101" charset="-122"/>
                <a:sym typeface="微软雅黑" panose="020B0503020204020204" pitchFamily="34" charset="-122"/>
              </a:rPr>
              <a:t>、程序编写完成后，点击“保存”完成新建程序。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180975" indent="-180975" fontAlgn="auto">
              <a:lnSpc>
                <a:spcPct val="150000"/>
              </a:lnSpc>
              <a:spcBef>
                <a:spcPts val="0"/>
              </a:spcBef>
              <a:spcAft>
                <a:spcPct val="40000"/>
              </a:spcAft>
              <a:buClr>
                <a:srgbClr val="C00000"/>
              </a:buClr>
              <a:buSzPct val="120000"/>
              <a:buFont typeface="Wingdings" panose="05000000000000000000" pitchFamily="2" charset="2"/>
              <a:buChar char="v"/>
              <a:defRPr/>
            </a:pP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476375" y="4941888"/>
            <a:ext cx="503238" cy="36988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3563938" y="4941888"/>
            <a:ext cx="503237" cy="36988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4067175" y="4941888"/>
            <a:ext cx="504825" cy="36988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5219700" y="2303463"/>
            <a:ext cx="504825" cy="1889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395288" y="1587500"/>
            <a:ext cx="504825" cy="1857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9144000" cy="115888"/>
          </a:xfrm>
          <a:prstGeom prst="rect">
            <a:avLst/>
          </a:prstGeom>
          <a:solidFill>
            <a:srgbClr val="D426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9938" name="TextBox 4"/>
          <p:cNvSpPr txBox="1">
            <a:spLocks noChangeArrowheads="1"/>
          </p:cNvSpPr>
          <p:nvPr/>
        </p:nvSpPr>
        <p:spPr bwMode="auto">
          <a:xfrm>
            <a:off x="1116013" y="501650"/>
            <a:ext cx="5184775" cy="5857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 sz="3200">
                <a:latin typeface="方正粗倩简体"/>
                <a:ea typeface="方正粗倩简体"/>
                <a:cs typeface="方正粗倩简体"/>
              </a:rPr>
              <a:t>编写程序</a:t>
            </a:r>
            <a:endParaRPr lang="zh-CN" altLang="en-US" sz="3200">
              <a:latin typeface="方正粗倩简体"/>
              <a:ea typeface="方正粗倩简体"/>
              <a:cs typeface="方正粗倩简体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3850" y="563563"/>
            <a:ext cx="576263" cy="5222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bg1"/>
                </a:solidFill>
                <a:latin typeface="冬青黑体简体中文 W3" pitchFamily="34" charset="-122"/>
                <a:ea typeface="冬青黑体简体中文 W3" pitchFamily="34" charset="-122"/>
              </a:rPr>
              <a:t>7</a:t>
            </a:r>
            <a:endParaRPr lang="zh-CN" altLang="en-US" sz="2800" b="1" dirty="0">
              <a:solidFill>
                <a:schemeClr val="bg1"/>
              </a:solidFill>
              <a:latin typeface="冬青黑体简体中文 W3" pitchFamily="34" charset="-122"/>
              <a:ea typeface="冬青黑体简体中文 W3" pitchFamily="34" charset="-122"/>
            </a:endParaRPr>
          </a:p>
        </p:txBody>
      </p:sp>
      <p:pic>
        <p:nvPicPr>
          <p:cNvPr id="39940" name="图片 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358775" y="1196975"/>
            <a:ext cx="5257800" cy="3943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3"/>
          <p:cNvSpPr>
            <a:spLocks noGrp="1" noChangeArrowheads="1"/>
          </p:cNvSpPr>
          <p:nvPr/>
        </p:nvSpPr>
        <p:spPr bwMode="auto">
          <a:xfrm>
            <a:off x="5757863" y="1484313"/>
            <a:ext cx="3016250" cy="10810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ct val="40000"/>
              </a:spcAft>
              <a:buClr>
                <a:srgbClr val="C00000"/>
              </a:buClr>
              <a:buSzPct val="120000"/>
              <a:defRPr/>
            </a:pPr>
            <a:r>
              <a:rPr lang="en-US" altLang="zh-CN" dirty="0">
                <a:latin typeface="微软雅黑" panose="020B0503020204020204" pitchFamily="34" charset="-122"/>
                <a:ea typeface="黑体" panose="02010609060101010101" charset="-122"/>
                <a:sym typeface="微软雅黑" panose="020B0503020204020204" pitchFamily="34" charset="-122"/>
              </a:rPr>
              <a:t>1</a:t>
            </a:r>
            <a:r>
              <a:rPr lang="zh-CN" altLang="en-US" dirty="0">
                <a:latin typeface="微软雅黑" panose="020B0503020204020204" pitchFamily="34" charset="-122"/>
                <a:ea typeface="黑体" panose="02010609060101010101" charset="-122"/>
                <a:sym typeface="微软雅黑" panose="020B0503020204020204" pitchFamily="34" charset="-122"/>
              </a:rPr>
              <a:t>、点击程序编辑界面中“循环”功能键进行循环选择界面。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180975" indent="-180975" fontAlgn="auto">
              <a:lnSpc>
                <a:spcPct val="150000"/>
              </a:lnSpc>
              <a:spcBef>
                <a:spcPts val="0"/>
              </a:spcBef>
              <a:spcAft>
                <a:spcPct val="40000"/>
              </a:spcAft>
              <a:buClr>
                <a:srgbClr val="C00000"/>
              </a:buClr>
              <a:buSzPct val="120000"/>
              <a:buFont typeface="Wingdings" panose="05000000000000000000" pitchFamily="2" charset="2"/>
              <a:buChar char="v"/>
              <a:defRPr/>
            </a:pP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8" name="Rectangle 3"/>
          <p:cNvSpPr>
            <a:spLocks noGrp="1" noChangeArrowheads="1"/>
          </p:cNvSpPr>
          <p:nvPr/>
        </p:nvSpPr>
        <p:spPr bwMode="auto">
          <a:xfrm>
            <a:off x="5757863" y="3789363"/>
            <a:ext cx="3016250" cy="7239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ct val="40000"/>
              </a:spcAft>
              <a:buClr>
                <a:srgbClr val="C00000"/>
              </a:buClr>
              <a:buSzPct val="120000"/>
              <a:defRPr/>
            </a:pPr>
            <a:r>
              <a:rPr lang="en-US" altLang="zh-CN" dirty="0">
                <a:latin typeface="微软雅黑" panose="020B0503020204020204" pitchFamily="34" charset="-122"/>
                <a:ea typeface="黑体" panose="02010609060101010101" charset="-122"/>
                <a:sym typeface="微软雅黑" panose="020B0503020204020204" pitchFamily="34" charset="-122"/>
              </a:rPr>
              <a:t>2</a:t>
            </a:r>
            <a:r>
              <a:rPr lang="zh-CN" altLang="en-US" dirty="0">
                <a:latin typeface="微软雅黑" panose="020B0503020204020204" pitchFamily="34" charset="-122"/>
                <a:ea typeface="黑体" panose="02010609060101010101" charset="-122"/>
                <a:sym typeface="微软雅黑" panose="020B0503020204020204" pitchFamily="34" charset="-122"/>
              </a:rPr>
              <a:t>、点击所需要的循环进入循环编辑界面。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180975" indent="-180975" fontAlgn="auto">
              <a:lnSpc>
                <a:spcPct val="150000"/>
              </a:lnSpc>
              <a:spcBef>
                <a:spcPts val="0"/>
              </a:spcBef>
              <a:spcAft>
                <a:spcPct val="40000"/>
              </a:spcAft>
              <a:buClr>
                <a:srgbClr val="C00000"/>
              </a:buClr>
              <a:buSzPct val="120000"/>
              <a:buFont typeface="Wingdings" panose="05000000000000000000" pitchFamily="2" charset="2"/>
              <a:buChar char="v"/>
              <a:defRPr/>
            </a:pP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9144000" cy="115888"/>
          </a:xfrm>
          <a:prstGeom prst="rect">
            <a:avLst/>
          </a:prstGeom>
          <a:solidFill>
            <a:srgbClr val="D426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0962" name="TextBox 4"/>
          <p:cNvSpPr txBox="1">
            <a:spLocks noChangeArrowheads="1"/>
          </p:cNvSpPr>
          <p:nvPr/>
        </p:nvSpPr>
        <p:spPr bwMode="auto">
          <a:xfrm>
            <a:off x="1116013" y="501650"/>
            <a:ext cx="5184775" cy="5857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 sz="3200">
                <a:latin typeface="方正粗倩简体"/>
                <a:ea typeface="方正粗倩简体"/>
                <a:cs typeface="方正粗倩简体"/>
              </a:rPr>
              <a:t>编写程序</a:t>
            </a:r>
            <a:endParaRPr lang="zh-CN" altLang="en-US" sz="3200">
              <a:latin typeface="方正粗倩简体"/>
              <a:ea typeface="方正粗倩简体"/>
              <a:cs typeface="方正粗倩简体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3850" y="563563"/>
            <a:ext cx="576263" cy="5222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bg1"/>
                </a:solidFill>
                <a:latin typeface="冬青黑体简体中文 W3" pitchFamily="34" charset="-122"/>
                <a:ea typeface="冬青黑体简体中文 W3" pitchFamily="34" charset="-122"/>
              </a:rPr>
              <a:t>7</a:t>
            </a:r>
            <a:endParaRPr lang="zh-CN" altLang="en-US" sz="2800" b="1" dirty="0">
              <a:solidFill>
                <a:schemeClr val="bg1"/>
              </a:solidFill>
              <a:latin typeface="冬青黑体简体中文 W3" pitchFamily="34" charset="-122"/>
              <a:ea typeface="冬青黑体简体中文 W3" pitchFamily="34" charset="-122"/>
            </a:endParaRPr>
          </a:p>
        </p:txBody>
      </p:sp>
      <p:pic>
        <p:nvPicPr>
          <p:cNvPr id="40964" name="图片 2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334963" y="1125538"/>
            <a:ext cx="4884737" cy="3662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3"/>
          <p:cNvSpPr>
            <a:spLocks noGrp="1" noChangeArrowheads="1"/>
          </p:cNvSpPr>
          <p:nvPr/>
        </p:nvSpPr>
        <p:spPr bwMode="auto">
          <a:xfrm>
            <a:off x="5776913" y="1125538"/>
            <a:ext cx="3016250" cy="7239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ct val="40000"/>
              </a:spcAft>
              <a:buClr>
                <a:srgbClr val="C00000"/>
              </a:buClr>
              <a:buSzPct val="120000"/>
              <a:defRPr/>
            </a:pPr>
            <a:r>
              <a:rPr lang="en-US" altLang="zh-CN" dirty="0">
                <a:latin typeface="微软雅黑" panose="020B0503020204020204" pitchFamily="34" charset="-122"/>
                <a:ea typeface="黑体" panose="02010609060101010101" charset="-122"/>
                <a:sym typeface="微软雅黑" panose="020B0503020204020204" pitchFamily="34" charset="-122"/>
              </a:rPr>
              <a:t>1</a:t>
            </a:r>
            <a:r>
              <a:rPr lang="zh-CN" altLang="en-US" dirty="0">
                <a:latin typeface="微软雅黑" panose="020B0503020204020204" pitchFamily="34" charset="-122"/>
                <a:ea typeface="黑体" panose="02010609060101010101" charset="-122"/>
                <a:sym typeface="微软雅黑" panose="020B0503020204020204" pitchFamily="34" charset="-122"/>
              </a:rPr>
              <a:t>、在循环编辑界面，按要求正确合理填写相应参数。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180975" indent="-180975" fontAlgn="auto">
              <a:lnSpc>
                <a:spcPct val="150000"/>
              </a:lnSpc>
              <a:spcBef>
                <a:spcPts val="0"/>
              </a:spcBef>
              <a:spcAft>
                <a:spcPct val="40000"/>
              </a:spcAft>
              <a:buClr>
                <a:srgbClr val="C00000"/>
              </a:buClr>
              <a:buSzPct val="120000"/>
              <a:buFont typeface="Wingdings" panose="05000000000000000000" pitchFamily="2" charset="2"/>
              <a:buChar char="v"/>
              <a:defRPr/>
            </a:pP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8" name="Rectangle 3"/>
          <p:cNvSpPr>
            <a:spLocks noGrp="1" noChangeArrowheads="1"/>
          </p:cNvSpPr>
          <p:nvPr/>
        </p:nvSpPr>
        <p:spPr bwMode="auto">
          <a:xfrm>
            <a:off x="5867400" y="4321175"/>
            <a:ext cx="3017838" cy="13684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fontAlgn="auto">
              <a:lnSpc>
                <a:spcPct val="150000"/>
              </a:lnSpc>
              <a:spcBef>
                <a:spcPts val="0"/>
              </a:spcBef>
              <a:spcAft>
                <a:spcPct val="40000"/>
              </a:spcAft>
              <a:buClr>
                <a:srgbClr val="C00000"/>
              </a:buClr>
              <a:buSzPct val="120000"/>
              <a:defRPr/>
            </a:pPr>
            <a:r>
              <a:rPr lang="en-US" altLang="zh-CN" dirty="0">
                <a:latin typeface="微软雅黑" panose="020B0503020204020204" pitchFamily="34" charset="-122"/>
                <a:ea typeface="黑体" panose="02010609060101010101" charset="-122"/>
                <a:sym typeface="微软雅黑" panose="020B0503020204020204" pitchFamily="34" charset="-122"/>
              </a:rPr>
              <a:t>2</a:t>
            </a:r>
            <a:r>
              <a:rPr lang="zh-CN" altLang="en-US" dirty="0">
                <a:latin typeface="微软雅黑" panose="020B0503020204020204" pitchFamily="34" charset="-122"/>
                <a:ea typeface="黑体" panose="02010609060101010101" charset="-122"/>
                <a:sym typeface="微软雅黑" panose="020B0503020204020204" pitchFamily="34" charset="-122"/>
              </a:rPr>
              <a:t>、循环编辑完成后点击“确认”，系统会在程序编辑界面相应光标处自动生成循环语句。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180975" indent="-180975" fontAlgn="auto">
              <a:lnSpc>
                <a:spcPct val="150000"/>
              </a:lnSpc>
              <a:spcBef>
                <a:spcPts val="0"/>
              </a:spcBef>
              <a:spcAft>
                <a:spcPct val="40000"/>
              </a:spcAft>
              <a:buClr>
                <a:srgbClr val="C00000"/>
              </a:buClr>
              <a:buSzPct val="120000"/>
              <a:buFont typeface="Wingdings" panose="05000000000000000000" pitchFamily="2" charset="2"/>
              <a:buChar char="v"/>
              <a:defRPr/>
            </a:pP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40967" name="图片 8"/>
          <p:cNvPicPr>
            <a:picLocks noChangeAspect="1"/>
          </p:cNvPicPr>
          <p:nvPr/>
        </p:nvPicPr>
        <p:blipFill>
          <a:blip r:embed="rId2"/>
          <a:srcRect b="65965"/>
          <a:stretch>
            <a:fillRect/>
          </a:stretch>
        </p:blipFill>
        <p:spPr bwMode="auto">
          <a:xfrm>
            <a:off x="292100" y="5005388"/>
            <a:ext cx="5391150" cy="1376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矩形 1"/>
          <p:cNvSpPr/>
          <p:nvPr/>
        </p:nvSpPr>
        <p:spPr>
          <a:xfrm>
            <a:off x="4227513" y="4500563"/>
            <a:ext cx="504825" cy="28733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292100" y="6092825"/>
            <a:ext cx="5441950" cy="1444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9144000" cy="115888"/>
          </a:xfrm>
          <a:prstGeom prst="rect">
            <a:avLst/>
          </a:prstGeom>
          <a:solidFill>
            <a:srgbClr val="D426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1986" name="TextBox 4"/>
          <p:cNvSpPr txBox="1">
            <a:spLocks noChangeArrowheads="1"/>
          </p:cNvSpPr>
          <p:nvPr/>
        </p:nvSpPr>
        <p:spPr bwMode="auto">
          <a:xfrm>
            <a:off x="1116013" y="501650"/>
            <a:ext cx="5184775" cy="5857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 sz="3200">
                <a:latin typeface="方正粗倩简体"/>
                <a:ea typeface="方正粗倩简体"/>
                <a:cs typeface="方正粗倩简体"/>
              </a:rPr>
              <a:t>模拟程序</a:t>
            </a:r>
            <a:endParaRPr lang="zh-CN" altLang="en-US" sz="3200">
              <a:latin typeface="方正粗倩简体"/>
              <a:ea typeface="方正粗倩简体"/>
              <a:cs typeface="方正粗倩简体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3850" y="563563"/>
            <a:ext cx="576263" cy="5222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bg1"/>
                </a:solidFill>
                <a:latin typeface="冬青黑体简体中文 W3" pitchFamily="34" charset="-122"/>
                <a:ea typeface="冬青黑体简体中文 W3" pitchFamily="34" charset="-122"/>
              </a:rPr>
              <a:t>8</a:t>
            </a:r>
            <a:endParaRPr lang="zh-CN" altLang="en-US" sz="2800" b="1" dirty="0">
              <a:solidFill>
                <a:schemeClr val="bg1"/>
              </a:solidFill>
              <a:latin typeface="冬青黑体简体中文 W3" pitchFamily="34" charset="-122"/>
              <a:ea typeface="冬青黑体简体中文 W3" pitchFamily="34" charset="-122"/>
            </a:endParaRPr>
          </a:p>
        </p:txBody>
      </p:sp>
      <p:pic>
        <p:nvPicPr>
          <p:cNvPr id="41988" name="图片 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136525" y="1362075"/>
            <a:ext cx="6307138" cy="473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989" name="Rectangle 3"/>
          <p:cNvSpPr>
            <a:spLocks noGrp="1" noChangeArrowheads="1"/>
          </p:cNvSpPr>
          <p:nvPr/>
        </p:nvSpPr>
        <p:spPr bwMode="auto">
          <a:xfrm>
            <a:off x="6442075" y="1069975"/>
            <a:ext cx="2689225" cy="129063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>
              <a:lnSpc>
                <a:spcPct val="150000"/>
              </a:lnSpc>
              <a:spcAft>
                <a:spcPct val="40000"/>
              </a:spcAft>
              <a:buClr>
                <a:srgbClr val="C00000"/>
              </a:buClr>
              <a:buSzPct val="120000"/>
            </a:pPr>
            <a:r>
              <a:rPr lang="en-US" altLang="zh-CN">
                <a:latin typeface="微软雅黑" panose="020B0503020204020204" pitchFamily="34" charset="-122"/>
                <a:ea typeface="黑体" panose="02010609060101010101" charset="-122"/>
                <a:sym typeface="微软雅黑" panose="020B0503020204020204" pitchFamily="34" charset="-122"/>
              </a:rPr>
              <a:t>1</a:t>
            </a:r>
            <a:r>
              <a:rPr lang="zh-CN" altLang="en-US">
                <a:latin typeface="微软雅黑" panose="020B0503020204020204" pitchFamily="34" charset="-122"/>
                <a:ea typeface="黑体" panose="02010609060101010101" charset="-122"/>
                <a:sym typeface="微软雅黑" panose="020B0503020204020204" pitchFamily="34" charset="-122"/>
              </a:rPr>
              <a:t>、在程序编辑界面点击“模拟”进入程序模拟界面可以对编辑的程序进行加工模拟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1990" name="Rectangle 3"/>
          <p:cNvSpPr>
            <a:spLocks noGrp="1" noChangeArrowheads="1"/>
          </p:cNvSpPr>
          <p:nvPr/>
        </p:nvSpPr>
        <p:spPr bwMode="auto">
          <a:xfrm>
            <a:off x="6442075" y="2781300"/>
            <a:ext cx="2809875" cy="28543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>
              <a:lnSpc>
                <a:spcPct val="150000"/>
              </a:lnSpc>
              <a:spcAft>
                <a:spcPct val="40000"/>
              </a:spcAft>
              <a:buClr>
                <a:srgbClr val="C00000"/>
              </a:buClr>
              <a:buSzPct val="120000"/>
            </a:pPr>
            <a:r>
              <a:rPr lang="en-US" altLang="zh-CN">
                <a:latin typeface="微软雅黑" panose="020B0503020204020204" pitchFamily="34" charset="-122"/>
                <a:ea typeface="黑体" panose="02010609060101010101" charset="-122"/>
                <a:sym typeface="微软雅黑" panose="020B0503020204020204" pitchFamily="34" charset="-122"/>
              </a:rPr>
              <a:t>2</a:t>
            </a:r>
            <a:r>
              <a:rPr lang="zh-CN" altLang="en-US">
                <a:latin typeface="微软雅黑" panose="020B0503020204020204" pitchFamily="34" charset="-122"/>
                <a:ea typeface="黑体" panose="02010609060101010101" charset="-122"/>
                <a:sym typeface="微软雅黑" panose="020B0503020204020204" pitchFamily="34" charset="-122"/>
              </a:rPr>
              <a:t>、程序模拟常用操作：</a:t>
            </a:r>
            <a:endParaRPr lang="en-US" altLang="zh-CN">
              <a:latin typeface="微软雅黑" panose="020B0503020204020204" pitchFamily="34" charset="-122"/>
              <a:ea typeface="黑体" panose="02010609060101010101" charset="-122"/>
              <a:sym typeface="微软雅黑" panose="020B0503020204020204" pitchFamily="34" charset="-122"/>
            </a:endParaRPr>
          </a:p>
          <a:p>
            <a:pPr>
              <a:lnSpc>
                <a:spcPct val="150000"/>
              </a:lnSpc>
              <a:spcAft>
                <a:spcPct val="40000"/>
              </a:spcAft>
              <a:buClr>
                <a:srgbClr val="C00000"/>
              </a:buClr>
              <a:buSzPct val="120000"/>
            </a:pPr>
            <a:r>
              <a:rPr lang="zh-CN" altLang="zh-CN">
                <a:latin typeface="微软雅黑" panose="020B0503020204020204" pitchFamily="34" charset="-122"/>
                <a:ea typeface="黑体" panose="02010609060101010101" charset="-122"/>
                <a:sym typeface="微软雅黑" panose="020B0503020204020204" pitchFamily="34" charset="-122"/>
              </a:rPr>
              <a:t>①</a:t>
            </a:r>
            <a:r>
              <a:rPr lang="zh-CN" altLang="en-US">
                <a:latin typeface="微软雅黑" panose="020B0503020204020204" pitchFamily="34" charset="-122"/>
                <a:ea typeface="黑体" panose="02010609060101010101" charset="-122"/>
                <a:sym typeface="微软雅黑" panose="020B0503020204020204" pitchFamily="34" charset="-122"/>
              </a:rPr>
              <a:t>视图选择</a:t>
            </a:r>
            <a:endParaRPr lang="en-US" altLang="zh-CN">
              <a:latin typeface="微软雅黑" panose="020B0503020204020204" pitchFamily="34" charset="-122"/>
              <a:ea typeface="黑体" panose="02010609060101010101" charset="-122"/>
              <a:sym typeface="微软雅黑" panose="020B0503020204020204" pitchFamily="34" charset="-122"/>
            </a:endParaRPr>
          </a:p>
          <a:p>
            <a:pPr>
              <a:lnSpc>
                <a:spcPct val="150000"/>
              </a:lnSpc>
              <a:spcAft>
                <a:spcPct val="40000"/>
              </a:spcAft>
              <a:buClr>
                <a:srgbClr val="C00000"/>
              </a:buClr>
              <a:buSzPct val="120000"/>
            </a:pPr>
            <a:r>
              <a:rPr lang="zh-CN" altLang="zh-CN">
                <a:latin typeface="微软雅黑" panose="020B0503020204020204" pitchFamily="34" charset="-122"/>
                <a:ea typeface="黑体" panose="02010609060101010101" charset="-122"/>
                <a:sym typeface="微软雅黑" panose="020B0503020204020204" pitchFamily="34" charset="-122"/>
              </a:rPr>
              <a:t>②</a:t>
            </a:r>
            <a:r>
              <a:rPr lang="zh-CN" altLang="en-US">
                <a:latin typeface="微软雅黑" panose="020B0503020204020204" pitchFamily="34" charset="-122"/>
                <a:ea typeface="黑体" panose="02010609060101010101" charset="-122"/>
                <a:sym typeface="微软雅黑" panose="020B0503020204020204" pitchFamily="34" charset="-122"/>
              </a:rPr>
              <a:t>工件设定</a:t>
            </a:r>
            <a:endParaRPr lang="en-US" altLang="zh-CN">
              <a:latin typeface="微软雅黑" panose="020B0503020204020204" pitchFamily="34" charset="-122"/>
              <a:ea typeface="黑体" panose="02010609060101010101" charset="-122"/>
              <a:sym typeface="微软雅黑" panose="020B0503020204020204" pitchFamily="34" charset="-122"/>
            </a:endParaRPr>
          </a:p>
          <a:p>
            <a:pPr>
              <a:lnSpc>
                <a:spcPct val="150000"/>
              </a:lnSpc>
              <a:spcAft>
                <a:spcPct val="40000"/>
              </a:spcAft>
              <a:buClr>
                <a:srgbClr val="C00000"/>
              </a:buClr>
              <a:buSzPct val="120000"/>
            </a:pPr>
            <a:r>
              <a:rPr lang="zh-CN" altLang="zh-CN">
                <a:latin typeface="微软雅黑" panose="020B0503020204020204" pitchFamily="34" charset="-122"/>
                <a:ea typeface="黑体" panose="02010609060101010101" charset="-122"/>
                <a:sym typeface="微软雅黑" panose="020B0503020204020204" pitchFamily="34" charset="-122"/>
              </a:rPr>
              <a:t>③</a:t>
            </a:r>
            <a:r>
              <a:rPr lang="zh-CN" altLang="en-US">
                <a:latin typeface="微软雅黑" panose="020B0503020204020204" pitchFamily="34" charset="-122"/>
                <a:ea typeface="黑体" panose="02010609060101010101" charset="-122"/>
                <a:sym typeface="微软雅黑" panose="020B0503020204020204" pitchFamily="34" charset="-122"/>
              </a:rPr>
              <a:t>显示设置</a:t>
            </a:r>
            <a:endParaRPr lang="en-US" altLang="zh-CN">
              <a:latin typeface="微软雅黑" panose="020B0503020204020204" pitchFamily="34" charset="-122"/>
              <a:ea typeface="黑体" panose="02010609060101010101" charset="-122"/>
              <a:sym typeface="微软雅黑" panose="020B0503020204020204" pitchFamily="34" charset="-122"/>
            </a:endParaRPr>
          </a:p>
          <a:p>
            <a:pPr>
              <a:lnSpc>
                <a:spcPct val="150000"/>
              </a:lnSpc>
              <a:spcAft>
                <a:spcPct val="40000"/>
              </a:spcAft>
              <a:buClr>
                <a:srgbClr val="C00000"/>
              </a:buClr>
              <a:buSzPct val="120000"/>
            </a:pPr>
            <a:r>
              <a:rPr lang="zh-CN" altLang="zh-CN">
                <a:latin typeface="微软雅黑" panose="020B0503020204020204" pitchFamily="34" charset="-122"/>
                <a:ea typeface="黑体" panose="02010609060101010101" charset="-122"/>
                <a:sym typeface="微软雅黑" panose="020B0503020204020204" pitchFamily="34" charset="-122"/>
              </a:rPr>
              <a:t>④</a:t>
            </a:r>
            <a:r>
              <a:rPr lang="zh-CN" altLang="en-US">
                <a:latin typeface="微软雅黑" panose="020B0503020204020204" pitchFamily="34" charset="-122"/>
                <a:ea typeface="黑体" panose="02010609060101010101" charset="-122"/>
                <a:sym typeface="微软雅黑" panose="020B0503020204020204" pitchFamily="34" charset="-122"/>
              </a:rPr>
              <a:t>模拟开始、暂停、停止</a:t>
            </a:r>
            <a:endParaRPr lang="en-US" altLang="zh-CN">
              <a:latin typeface="微软雅黑" panose="020B0503020204020204" pitchFamily="34" charset="-122"/>
              <a:ea typeface="黑体" panose="02010609060101010101" charset="-122"/>
              <a:sym typeface="微软雅黑" panose="020B0503020204020204" pitchFamily="34" charset="-122"/>
            </a:endParaRPr>
          </a:p>
          <a:p>
            <a:pPr>
              <a:lnSpc>
                <a:spcPct val="150000"/>
              </a:lnSpc>
              <a:spcAft>
                <a:spcPct val="40000"/>
              </a:spcAft>
              <a:buClr>
                <a:srgbClr val="C00000"/>
              </a:buClr>
              <a:buSzPct val="120000"/>
            </a:pP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⑤</a:t>
            </a:r>
            <a:r>
              <a:rPr lang="zh-CN" altLang="en-US">
                <a:latin typeface="黑体" panose="02010609060101010101" charset="-122"/>
                <a:ea typeface="黑体" panose="02010609060101010101" charset="-122"/>
                <a:sym typeface="微软雅黑" panose="020B0503020204020204" pitchFamily="34" charset="-122"/>
              </a:rPr>
              <a:t>模拟速度调节</a:t>
            </a:r>
            <a:endParaRPr lang="en-US" altLang="zh-CN">
              <a:latin typeface="黑体" panose="02010609060101010101" charset="-122"/>
              <a:ea typeface="黑体" panose="02010609060101010101" charset="-122"/>
              <a:sym typeface="微软雅黑" panose="020B0503020204020204" pitchFamily="34" charset="-122"/>
            </a:endParaRPr>
          </a:p>
          <a:p>
            <a:pPr>
              <a:lnSpc>
                <a:spcPct val="150000"/>
              </a:lnSpc>
              <a:spcAft>
                <a:spcPct val="40000"/>
              </a:spcAft>
              <a:buClr>
                <a:srgbClr val="C00000"/>
              </a:buClr>
              <a:buSzPct val="120000"/>
            </a:pPr>
            <a:r>
              <a:rPr lang="zh-CN" altLang="en-US">
                <a:latin typeface="黑体" panose="02010609060101010101" charset="-122"/>
                <a:ea typeface="黑体" panose="02010609060101010101" charset="-122"/>
                <a:sym typeface="微软雅黑" panose="020B0503020204020204" pitchFamily="34" charset="-122"/>
              </a:rPr>
              <a:t>⑥工件重置</a:t>
            </a:r>
            <a:endParaRPr lang="zh-CN" altLang="en-US">
              <a:latin typeface="黑体" panose="02010609060101010101" charset="-122"/>
              <a:ea typeface="黑体" panose="02010609060101010101" charset="-122"/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9144000" cy="115888"/>
          </a:xfrm>
          <a:prstGeom prst="rect">
            <a:avLst/>
          </a:prstGeom>
          <a:solidFill>
            <a:srgbClr val="D426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3010" name="TextBox 4"/>
          <p:cNvSpPr txBox="1">
            <a:spLocks noChangeArrowheads="1"/>
          </p:cNvSpPr>
          <p:nvPr/>
        </p:nvSpPr>
        <p:spPr bwMode="auto">
          <a:xfrm>
            <a:off x="1116013" y="501650"/>
            <a:ext cx="5184775" cy="5857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 sz="3200">
                <a:latin typeface="方正粗倩简体"/>
                <a:ea typeface="方正粗倩简体"/>
                <a:cs typeface="方正粗倩简体"/>
              </a:rPr>
              <a:t>调用程序</a:t>
            </a:r>
            <a:endParaRPr lang="zh-CN" altLang="en-US" sz="3200">
              <a:latin typeface="方正粗倩简体"/>
              <a:ea typeface="方正粗倩简体"/>
              <a:cs typeface="方正粗倩简体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3850" y="563563"/>
            <a:ext cx="576263" cy="5222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bg1"/>
                </a:solidFill>
                <a:latin typeface="冬青黑体简体中文 W3" pitchFamily="34" charset="-122"/>
                <a:ea typeface="冬青黑体简体中文 W3" pitchFamily="34" charset="-122"/>
              </a:rPr>
              <a:t>9</a:t>
            </a:r>
            <a:endParaRPr lang="zh-CN" altLang="en-US" sz="2800" b="1" dirty="0">
              <a:solidFill>
                <a:schemeClr val="bg1"/>
              </a:solidFill>
              <a:latin typeface="冬青黑体简体中文 W3" pitchFamily="34" charset="-122"/>
              <a:ea typeface="冬青黑体简体中文 W3" pitchFamily="34" charset="-122"/>
            </a:endParaRPr>
          </a:p>
        </p:txBody>
      </p:sp>
      <p:pic>
        <p:nvPicPr>
          <p:cNvPr id="43012" name="图片 1"/>
          <p:cNvPicPr>
            <a:picLocks noChangeAspect="1"/>
          </p:cNvPicPr>
          <p:nvPr/>
        </p:nvPicPr>
        <p:blipFill>
          <a:blip r:embed="rId1"/>
          <a:srcRect l="468" t="42892" r="50702" b="17276"/>
          <a:stretch>
            <a:fillRect/>
          </a:stretch>
        </p:blipFill>
        <p:spPr bwMode="auto">
          <a:xfrm>
            <a:off x="522288" y="1184275"/>
            <a:ext cx="3789362" cy="2278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3013" name="图片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859338" y="1087438"/>
            <a:ext cx="3924300" cy="2941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3014" name="图片 15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9588" y="3613150"/>
            <a:ext cx="4152900" cy="3114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矩形 6"/>
          <p:cNvSpPr/>
          <p:nvPr/>
        </p:nvSpPr>
        <p:spPr>
          <a:xfrm>
            <a:off x="611188" y="1184275"/>
            <a:ext cx="3384550" cy="3730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3016" name="Rectangle 3"/>
          <p:cNvSpPr>
            <a:spLocks noGrp="1" noChangeArrowheads="1"/>
          </p:cNvSpPr>
          <p:nvPr/>
        </p:nvSpPr>
        <p:spPr bwMode="auto">
          <a:xfrm>
            <a:off x="5003800" y="4292600"/>
            <a:ext cx="3779838" cy="20891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>
              <a:lnSpc>
                <a:spcPct val="150000"/>
              </a:lnSpc>
              <a:spcAft>
                <a:spcPct val="40000"/>
              </a:spcAft>
              <a:buClr>
                <a:srgbClr val="C00000"/>
              </a:buClr>
              <a:buSzPct val="120000"/>
            </a:pPr>
            <a:r>
              <a:rPr lang="zh-CN" altLang="en-US">
                <a:latin typeface="黑体" panose="02010609060101010101" charset="-122"/>
                <a:ea typeface="黑体" panose="02010609060101010101" charset="-122"/>
                <a:sym typeface="微软雅黑" panose="020B0503020204020204" pitchFamily="34" charset="-122"/>
              </a:rPr>
              <a:t>点击程序路径进入程序列表，点击所需要的程序，系统自动调回主界面，同时提示按循环启动开始执行程序，此时按下循环启动即可开始执行程序。</a:t>
            </a:r>
            <a:endParaRPr lang="zh-CN" altLang="en-US">
              <a:latin typeface="黑体" panose="02010609060101010101" charset="-122"/>
              <a:ea typeface="黑体" panose="02010609060101010101" charset="-122"/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9144000" cy="115888"/>
          </a:xfrm>
          <a:prstGeom prst="rect">
            <a:avLst/>
          </a:prstGeom>
          <a:solidFill>
            <a:srgbClr val="D426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4034" name="TextBox 4"/>
          <p:cNvSpPr txBox="1">
            <a:spLocks noChangeArrowheads="1"/>
          </p:cNvSpPr>
          <p:nvPr/>
        </p:nvSpPr>
        <p:spPr bwMode="auto">
          <a:xfrm>
            <a:off x="1116013" y="501650"/>
            <a:ext cx="5184775" cy="5857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 sz="3200">
                <a:latin typeface="方正粗倩简体"/>
                <a:ea typeface="方正粗倩简体"/>
                <a:cs typeface="方正粗倩简体"/>
              </a:rPr>
              <a:t>调用程序</a:t>
            </a:r>
            <a:endParaRPr lang="zh-CN" altLang="en-US" sz="3200">
              <a:latin typeface="方正粗倩简体"/>
              <a:ea typeface="方正粗倩简体"/>
              <a:cs typeface="方正粗倩简体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3850" y="563563"/>
            <a:ext cx="576263" cy="5222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bg1"/>
                </a:solidFill>
                <a:latin typeface="冬青黑体简体中文 W3" pitchFamily="34" charset="-122"/>
                <a:ea typeface="冬青黑体简体中文 W3" pitchFamily="34" charset="-122"/>
              </a:rPr>
              <a:t>9</a:t>
            </a:r>
            <a:endParaRPr lang="zh-CN" altLang="en-US" sz="2800" b="1" dirty="0">
              <a:solidFill>
                <a:schemeClr val="bg1"/>
              </a:solidFill>
              <a:latin typeface="冬青黑体简体中文 W3" pitchFamily="34" charset="-122"/>
              <a:ea typeface="冬青黑体简体中文 W3" pitchFamily="34" charset="-122"/>
            </a:endParaRPr>
          </a:p>
        </p:txBody>
      </p:sp>
      <p:pic>
        <p:nvPicPr>
          <p:cNvPr id="44036" name="图片 8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179388" y="1174750"/>
            <a:ext cx="4248150" cy="318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4037" name="图片 9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473575" y="2767013"/>
            <a:ext cx="4625975" cy="3470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4038" name="Rectangle 3"/>
          <p:cNvSpPr>
            <a:spLocks noGrp="1" noChangeArrowheads="1"/>
          </p:cNvSpPr>
          <p:nvPr/>
        </p:nvSpPr>
        <p:spPr bwMode="auto">
          <a:xfrm>
            <a:off x="4716463" y="855663"/>
            <a:ext cx="4103687" cy="170973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>
              <a:lnSpc>
                <a:spcPct val="150000"/>
              </a:lnSpc>
              <a:spcAft>
                <a:spcPct val="40000"/>
              </a:spcAft>
              <a:buClr>
                <a:srgbClr val="C00000"/>
              </a:buClr>
              <a:buSzPct val="120000"/>
            </a:pPr>
            <a:r>
              <a:rPr lang="zh-CN" altLang="en-US">
                <a:latin typeface="黑体" panose="02010609060101010101" charset="-122"/>
                <a:ea typeface="黑体" panose="02010609060101010101" charset="-122"/>
                <a:sym typeface="微软雅黑" panose="020B0503020204020204" pitchFamily="34" charset="-122"/>
              </a:rPr>
              <a:t>在程序编辑界面，点击下方执行功能键，系统自动调回主界面，同时提示按循环启动开始执行程序，此时按下循环启动即可开始执行程序。</a:t>
            </a:r>
            <a:endParaRPr lang="zh-CN" altLang="en-US">
              <a:latin typeface="黑体" panose="02010609060101010101" charset="-122"/>
              <a:ea typeface="黑体" panose="02010609060101010101" charset="-122"/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9144000" cy="115888"/>
          </a:xfrm>
          <a:prstGeom prst="rect">
            <a:avLst/>
          </a:prstGeom>
          <a:solidFill>
            <a:srgbClr val="D426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5058" name="TextBox 4"/>
          <p:cNvSpPr txBox="1">
            <a:spLocks noChangeArrowheads="1"/>
          </p:cNvSpPr>
          <p:nvPr/>
        </p:nvSpPr>
        <p:spPr bwMode="auto">
          <a:xfrm>
            <a:off x="1116013" y="501650"/>
            <a:ext cx="5903912" cy="5857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 sz="3200">
                <a:latin typeface="方正粗倩简体"/>
                <a:ea typeface="方正粗倩简体"/>
                <a:cs typeface="方正粗倩简体"/>
              </a:rPr>
              <a:t>其他常用操作</a:t>
            </a:r>
            <a:r>
              <a:rPr lang="en-US" altLang="zh-CN" sz="3200">
                <a:latin typeface="方正粗倩简体"/>
                <a:ea typeface="方正粗倩简体"/>
                <a:cs typeface="方正粗倩简体"/>
              </a:rPr>
              <a:t>_</a:t>
            </a:r>
            <a:r>
              <a:rPr lang="zh-CN" altLang="en-US" sz="3200">
                <a:latin typeface="方正粗倩简体"/>
                <a:ea typeface="方正粗倩简体"/>
                <a:cs typeface="方正粗倩简体"/>
              </a:rPr>
              <a:t>参数备份</a:t>
            </a:r>
            <a:endParaRPr lang="zh-CN" altLang="en-US" sz="3200">
              <a:latin typeface="方正粗倩简体"/>
              <a:ea typeface="方正粗倩简体"/>
              <a:cs typeface="方正粗倩简体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3850" y="563563"/>
            <a:ext cx="747713" cy="5222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bg1"/>
                </a:solidFill>
                <a:latin typeface="冬青黑体简体中文 W3" pitchFamily="34" charset="-122"/>
                <a:ea typeface="冬青黑体简体中文 W3" pitchFamily="34" charset="-122"/>
              </a:rPr>
              <a:t>10</a:t>
            </a:r>
            <a:endParaRPr lang="zh-CN" altLang="en-US" sz="2800" b="1" dirty="0">
              <a:solidFill>
                <a:schemeClr val="bg1"/>
              </a:solidFill>
              <a:latin typeface="冬青黑体简体中文 W3" pitchFamily="34" charset="-122"/>
              <a:ea typeface="冬青黑体简体中文 W3" pitchFamily="34" charset="-122"/>
            </a:endParaRPr>
          </a:p>
        </p:txBody>
      </p:sp>
      <p:pic>
        <p:nvPicPr>
          <p:cNvPr id="45060" name="图片 2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371475" y="1412875"/>
            <a:ext cx="5954713" cy="4465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5061" name="Rectangle 3"/>
          <p:cNvSpPr>
            <a:spLocks noGrp="1" noChangeArrowheads="1"/>
          </p:cNvSpPr>
          <p:nvPr/>
        </p:nvSpPr>
        <p:spPr bwMode="auto">
          <a:xfrm>
            <a:off x="6456363" y="1419225"/>
            <a:ext cx="2687637" cy="12890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>
              <a:lnSpc>
                <a:spcPct val="150000"/>
              </a:lnSpc>
              <a:spcAft>
                <a:spcPct val="40000"/>
              </a:spcAft>
              <a:buClr>
                <a:srgbClr val="C00000"/>
              </a:buClr>
              <a:buSzPct val="120000"/>
            </a:pPr>
            <a:r>
              <a:rPr lang="en-US" altLang="zh-CN" dirty="0">
                <a:latin typeface="微软雅黑" panose="020B0503020204020204" pitchFamily="34" charset="-122"/>
                <a:ea typeface="黑体" panose="02010609060101010101" charset="-122"/>
                <a:sym typeface="微软雅黑" panose="020B0503020204020204" pitchFamily="34" charset="-122"/>
              </a:rPr>
              <a:t>1</a:t>
            </a:r>
            <a:r>
              <a:rPr lang="zh-CN" altLang="en-US" dirty="0">
                <a:latin typeface="微软雅黑" panose="020B0503020204020204" pitchFamily="34" charset="-122"/>
                <a:ea typeface="黑体" panose="02010609060101010101" charset="-122"/>
                <a:sym typeface="微软雅黑" panose="020B0503020204020204" pitchFamily="34" charset="-122"/>
              </a:rPr>
              <a:t>、点击输入键盘上</a:t>
            </a:r>
            <a:r>
              <a:rPr lang="zh-CN" altLang="en-US" dirty="0" smtClean="0">
                <a:latin typeface="微软雅黑" panose="020B0503020204020204" pitchFamily="34" charset="-122"/>
                <a:ea typeface="黑体" panose="02010609060101010101" charset="-122"/>
                <a:sym typeface="微软雅黑" panose="020B0503020204020204" pitchFamily="34" charset="-122"/>
              </a:rPr>
              <a:t>“</a:t>
            </a:r>
            <a:r>
              <a:rPr lang="en-US" altLang="zh-CN" dirty="0" smtClean="0">
                <a:latin typeface="微软雅黑" panose="020B0503020204020204" pitchFamily="34" charset="-122"/>
                <a:ea typeface="黑体" panose="02010609060101010101" charset="-122"/>
                <a:sym typeface="微软雅黑" panose="020B0503020204020204" pitchFamily="34" charset="-122"/>
              </a:rPr>
              <a:t>Ctrl+F3</a:t>
            </a:r>
            <a:r>
              <a:rPr lang="zh-CN" altLang="en-US" dirty="0">
                <a:latin typeface="微软雅黑" panose="020B0503020204020204" pitchFamily="34" charset="-122"/>
                <a:ea typeface="黑体" panose="02010609060101010101" charset="-122"/>
                <a:sym typeface="微软雅黑" panose="020B0503020204020204" pitchFamily="34" charset="-122"/>
              </a:rPr>
              <a:t>”功能键，进入系统配置界面</a:t>
            </a:r>
            <a:r>
              <a:rPr lang="en-US" altLang="zh-CN" dirty="0">
                <a:latin typeface="微软雅黑" panose="020B0503020204020204" pitchFamily="34" charset="-122"/>
                <a:ea typeface="黑体" panose="02010609060101010101" charset="-122"/>
                <a:sym typeface="微软雅黑" panose="020B0503020204020204" pitchFamily="34" charset="-122"/>
              </a:rPr>
              <a:t>,</a:t>
            </a:r>
            <a:r>
              <a:rPr lang="zh-CN" altLang="en-US" dirty="0">
                <a:latin typeface="微软雅黑" panose="020B0503020204020204" pitchFamily="34" charset="-122"/>
                <a:ea typeface="黑体" panose="02010609060101010101" charset="-122"/>
                <a:sym typeface="微软雅黑" panose="020B0503020204020204" pitchFamily="34" charset="-122"/>
              </a:rPr>
              <a:t>点击备份参数。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5062" name="Rectangle 3"/>
          <p:cNvSpPr>
            <a:spLocks noGrp="1" noChangeArrowheads="1"/>
          </p:cNvSpPr>
          <p:nvPr/>
        </p:nvSpPr>
        <p:spPr bwMode="auto">
          <a:xfrm>
            <a:off x="6451600" y="3068638"/>
            <a:ext cx="2689225" cy="33131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>
              <a:lnSpc>
                <a:spcPct val="150000"/>
              </a:lnSpc>
              <a:spcAft>
                <a:spcPct val="40000"/>
              </a:spcAft>
              <a:buClr>
                <a:srgbClr val="C00000"/>
              </a:buClr>
              <a:buSzPct val="120000"/>
            </a:pPr>
            <a:r>
              <a:rPr lang="zh-CN" altLang="en-US" dirty="0">
                <a:latin typeface="微软雅黑" panose="020B0503020204020204" pitchFamily="34" charset="-122"/>
                <a:ea typeface="黑体" panose="02010609060101010101" charset="-122"/>
                <a:sym typeface="微软雅黑" panose="020B0503020204020204" pitchFamily="34" charset="-122"/>
              </a:rPr>
              <a:t>注：系统默认备份参数、备份程序、备份日志、管理文件选项有效，其他无效。若需要使用其他功能，需要首先点击</a:t>
            </a:r>
            <a:r>
              <a:rPr lang="en-US" altLang="zh-CN" dirty="0">
                <a:latin typeface="微软雅黑" panose="020B0503020204020204" pitchFamily="34" charset="-122"/>
                <a:ea typeface="黑体" panose="02010609060101010101" charset="-122"/>
                <a:sym typeface="微软雅黑" panose="020B0503020204020204" pitchFamily="34" charset="-122"/>
              </a:rPr>
              <a:t>F4</a:t>
            </a:r>
            <a:r>
              <a:rPr lang="zh-CN" altLang="en-US" dirty="0">
                <a:latin typeface="微软雅黑" panose="020B0503020204020204" pitchFamily="34" charset="-122"/>
                <a:ea typeface="黑体" panose="02010609060101010101" charset="-122"/>
                <a:sym typeface="微软雅黑" panose="020B0503020204020204" pitchFamily="34" charset="-122"/>
              </a:rPr>
              <a:t>输入命令权限进入后切换到</a:t>
            </a:r>
            <a:r>
              <a:rPr lang="en-US" altLang="zh-CN" dirty="0">
                <a:latin typeface="微软雅黑" panose="020B0503020204020204" pitchFamily="34" charset="-122"/>
                <a:ea typeface="黑体" panose="02010609060101010101" charset="-122"/>
                <a:sym typeface="微软雅黑" panose="020B0503020204020204" pitchFamily="34" charset="-122"/>
              </a:rPr>
              <a:t>F3</a:t>
            </a:r>
            <a:r>
              <a:rPr lang="zh-CN" altLang="en-US" dirty="0">
                <a:latin typeface="微软雅黑" panose="020B0503020204020204" pitchFamily="34" charset="-122"/>
                <a:ea typeface="黑体" panose="02010609060101010101" charset="-122"/>
                <a:sym typeface="微软雅黑" panose="020B0503020204020204" pitchFamily="34" charset="-122"/>
              </a:rPr>
              <a:t>是所有功能均可用。</a:t>
            </a:r>
            <a:endParaRPr lang="zh-CN" altLang="en-US" dirty="0">
              <a:latin typeface="微软雅黑" panose="020B0503020204020204" pitchFamily="34" charset="-122"/>
              <a:ea typeface="黑体" panose="02010609060101010101" charset="-122"/>
              <a:sym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555875" y="2063750"/>
            <a:ext cx="936625" cy="8604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9144000" cy="115888"/>
          </a:xfrm>
          <a:prstGeom prst="rect">
            <a:avLst/>
          </a:prstGeom>
          <a:solidFill>
            <a:srgbClr val="D426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6082" name="TextBox 4"/>
          <p:cNvSpPr txBox="1">
            <a:spLocks noChangeArrowheads="1"/>
          </p:cNvSpPr>
          <p:nvPr/>
        </p:nvSpPr>
        <p:spPr bwMode="auto">
          <a:xfrm>
            <a:off x="1116013" y="501650"/>
            <a:ext cx="6335712" cy="5857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 sz="3200">
                <a:latin typeface="方正粗倩简体"/>
                <a:ea typeface="方正粗倩简体"/>
                <a:cs typeface="方正粗倩简体"/>
              </a:rPr>
              <a:t>其他常用操作</a:t>
            </a:r>
            <a:r>
              <a:rPr lang="en-US" altLang="zh-CN" sz="3200">
                <a:latin typeface="方正粗倩简体"/>
                <a:ea typeface="方正粗倩简体"/>
                <a:cs typeface="方正粗倩简体"/>
              </a:rPr>
              <a:t>_</a:t>
            </a:r>
            <a:r>
              <a:rPr lang="zh-CN" altLang="en-US" sz="3200">
                <a:latin typeface="方正粗倩简体"/>
                <a:ea typeface="方正粗倩简体"/>
                <a:cs typeface="方正粗倩简体"/>
              </a:rPr>
              <a:t>参数备份</a:t>
            </a:r>
            <a:endParaRPr lang="zh-CN" altLang="en-US" sz="3200">
              <a:latin typeface="方正粗倩简体"/>
              <a:ea typeface="方正粗倩简体"/>
              <a:cs typeface="方正粗倩简体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3850" y="563563"/>
            <a:ext cx="747713" cy="5222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bg1"/>
                </a:solidFill>
                <a:latin typeface="冬青黑体简体中文 W3" pitchFamily="34" charset="-122"/>
                <a:ea typeface="冬青黑体简体中文 W3" pitchFamily="34" charset="-122"/>
              </a:rPr>
              <a:t>10</a:t>
            </a:r>
            <a:endParaRPr lang="zh-CN" altLang="en-US" sz="2800" b="1" dirty="0">
              <a:solidFill>
                <a:schemeClr val="bg1"/>
              </a:solidFill>
              <a:latin typeface="冬青黑体简体中文 W3" pitchFamily="34" charset="-122"/>
              <a:ea typeface="冬青黑体简体中文 W3" pitchFamily="34" charset="-122"/>
            </a:endParaRPr>
          </a:p>
        </p:txBody>
      </p:sp>
      <p:sp>
        <p:nvSpPr>
          <p:cNvPr id="46084" name="Rectangle 3"/>
          <p:cNvSpPr>
            <a:spLocks noGrp="1" noChangeArrowheads="1"/>
          </p:cNvSpPr>
          <p:nvPr/>
        </p:nvSpPr>
        <p:spPr bwMode="auto">
          <a:xfrm>
            <a:off x="6456363" y="1419225"/>
            <a:ext cx="2687637" cy="12890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>
              <a:lnSpc>
                <a:spcPct val="150000"/>
              </a:lnSpc>
              <a:spcAft>
                <a:spcPct val="40000"/>
              </a:spcAft>
              <a:buClr>
                <a:srgbClr val="C00000"/>
              </a:buClr>
              <a:buSzPct val="120000"/>
            </a:pPr>
            <a:r>
              <a:rPr lang="en-US" altLang="zh-CN">
                <a:latin typeface="微软雅黑" panose="020B0503020204020204" pitchFamily="34" charset="-122"/>
                <a:ea typeface="黑体" panose="02010609060101010101" charset="-122"/>
                <a:sym typeface="微软雅黑" panose="020B0503020204020204" pitchFamily="34" charset="-122"/>
              </a:rPr>
              <a:t>2</a:t>
            </a:r>
            <a:r>
              <a:rPr lang="zh-CN" altLang="en-US">
                <a:latin typeface="微软雅黑" panose="020B0503020204020204" pitchFamily="34" charset="-122"/>
                <a:ea typeface="黑体" panose="02010609060101010101" charset="-122"/>
                <a:sym typeface="微软雅黑" panose="020B0503020204020204" pitchFamily="34" charset="-122"/>
              </a:rPr>
              <a:t>、点击备份参数，按提示对话框完成参数备份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46085" name="图片 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107950" y="1268413"/>
            <a:ext cx="6280150" cy="4610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矩形 8"/>
          <p:cNvSpPr/>
          <p:nvPr/>
        </p:nvSpPr>
        <p:spPr>
          <a:xfrm>
            <a:off x="1071563" y="1557338"/>
            <a:ext cx="1196975" cy="28733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5580063" y="5445125"/>
            <a:ext cx="720725" cy="2873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6088" name="Rectangle 3"/>
          <p:cNvSpPr>
            <a:spLocks noGrp="1" noChangeArrowheads="1"/>
          </p:cNvSpPr>
          <p:nvPr/>
        </p:nvSpPr>
        <p:spPr bwMode="auto">
          <a:xfrm>
            <a:off x="6464300" y="4565650"/>
            <a:ext cx="2689225" cy="129063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>
              <a:lnSpc>
                <a:spcPct val="150000"/>
              </a:lnSpc>
              <a:spcAft>
                <a:spcPct val="40000"/>
              </a:spcAft>
              <a:buClr>
                <a:srgbClr val="C00000"/>
              </a:buClr>
              <a:buSzPct val="120000"/>
            </a:pPr>
            <a:r>
              <a:rPr lang="zh-CN" altLang="en-US">
                <a:latin typeface="微软雅黑" panose="020B0503020204020204" pitchFamily="34" charset="-122"/>
                <a:ea typeface="黑体" panose="02010609060101010101" charset="-122"/>
                <a:sym typeface="微软雅黑" panose="020B0503020204020204" pitchFamily="34" charset="-122"/>
              </a:rPr>
              <a:t>注：程序备份操作参照参数备份操作进行。</a:t>
            </a:r>
            <a:endParaRPr lang="zh-CN" altLang="en-US">
              <a:latin typeface="微软雅黑" panose="020B0503020204020204" pitchFamily="34" charset="-122"/>
              <a:ea typeface="黑体" panose="02010609060101010101" charset="-122"/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9144000" cy="115888"/>
          </a:xfrm>
          <a:prstGeom prst="rect">
            <a:avLst/>
          </a:prstGeom>
          <a:solidFill>
            <a:srgbClr val="D426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7106" name="TextBox 4"/>
          <p:cNvSpPr txBox="1">
            <a:spLocks noChangeArrowheads="1"/>
          </p:cNvSpPr>
          <p:nvPr/>
        </p:nvSpPr>
        <p:spPr bwMode="auto">
          <a:xfrm>
            <a:off x="1116013" y="501650"/>
            <a:ext cx="6335712" cy="5857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 sz="3200">
                <a:latin typeface="方正粗倩简体"/>
                <a:ea typeface="方正粗倩简体"/>
                <a:cs typeface="方正粗倩简体"/>
              </a:rPr>
              <a:t>其他常用操作</a:t>
            </a:r>
            <a:r>
              <a:rPr lang="en-US" altLang="zh-CN" sz="3200">
                <a:latin typeface="方正粗倩简体"/>
                <a:ea typeface="方正粗倩简体"/>
                <a:cs typeface="方正粗倩简体"/>
              </a:rPr>
              <a:t>_</a:t>
            </a:r>
            <a:r>
              <a:rPr lang="zh-CN" altLang="en-US" sz="3200">
                <a:latin typeface="方正粗倩简体"/>
                <a:ea typeface="方正粗倩简体"/>
                <a:cs typeface="方正粗倩简体"/>
              </a:rPr>
              <a:t>参数恢复</a:t>
            </a:r>
            <a:endParaRPr lang="zh-CN" altLang="en-US" sz="3200">
              <a:latin typeface="方正粗倩简体"/>
              <a:ea typeface="方正粗倩简体"/>
              <a:cs typeface="方正粗倩简体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3850" y="563563"/>
            <a:ext cx="747713" cy="5222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bg1"/>
                </a:solidFill>
                <a:latin typeface="冬青黑体简体中文 W3" pitchFamily="34" charset="-122"/>
                <a:ea typeface="冬青黑体简体中文 W3" pitchFamily="34" charset="-122"/>
              </a:rPr>
              <a:t>10</a:t>
            </a:r>
            <a:endParaRPr lang="zh-CN" altLang="en-US" sz="2800" b="1" dirty="0">
              <a:solidFill>
                <a:schemeClr val="bg1"/>
              </a:solidFill>
              <a:latin typeface="冬青黑体简体中文 W3" pitchFamily="34" charset="-122"/>
              <a:ea typeface="冬青黑体简体中文 W3" pitchFamily="34" charset="-122"/>
            </a:endParaRPr>
          </a:p>
        </p:txBody>
      </p:sp>
      <p:sp>
        <p:nvSpPr>
          <p:cNvPr id="47108" name="Rectangle 3"/>
          <p:cNvSpPr>
            <a:spLocks noGrp="1" noChangeArrowheads="1"/>
          </p:cNvSpPr>
          <p:nvPr/>
        </p:nvSpPr>
        <p:spPr bwMode="auto">
          <a:xfrm>
            <a:off x="6456363" y="1419225"/>
            <a:ext cx="2687637" cy="22574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>
              <a:lnSpc>
                <a:spcPct val="150000"/>
              </a:lnSpc>
              <a:spcAft>
                <a:spcPct val="40000"/>
              </a:spcAft>
              <a:buClr>
                <a:srgbClr val="C00000"/>
              </a:buClr>
              <a:buSzPct val="120000"/>
            </a:pPr>
            <a:r>
              <a:rPr lang="en-US" altLang="zh-CN">
                <a:latin typeface="微软雅黑" panose="020B0503020204020204" pitchFamily="34" charset="-122"/>
                <a:ea typeface="黑体" panose="02010609060101010101" charset="-122"/>
                <a:sym typeface="微软雅黑" panose="020B0503020204020204" pitchFamily="34" charset="-122"/>
              </a:rPr>
              <a:t>1</a:t>
            </a:r>
            <a:r>
              <a:rPr lang="zh-CN" altLang="en-US">
                <a:latin typeface="微软雅黑" panose="020B0503020204020204" pitchFamily="34" charset="-122"/>
                <a:ea typeface="黑体" panose="02010609060101010101" charset="-122"/>
                <a:sym typeface="微软雅黑" panose="020B0503020204020204" pitchFamily="34" charset="-122"/>
              </a:rPr>
              <a:t>、点击输入键盘上</a:t>
            </a:r>
            <a:r>
              <a:rPr lang="en-US" altLang="zh-CN">
                <a:latin typeface="微软雅黑" panose="020B0503020204020204" pitchFamily="34" charset="-122"/>
                <a:ea typeface="黑体" panose="02010609060101010101" charset="-122"/>
                <a:sym typeface="微软雅黑" panose="020B0503020204020204" pitchFamily="34" charset="-122"/>
              </a:rPr>
              <a:t>F4</a:t>
            </a:r>
            <a:r>
              <a:rPr lang="zh-CN" altLang="en-US">
                <a:latin typeface="微软雅黑" panose="020B0503020204020204" pitchFamily="34" charset="-122"/>
                <a:ea typeface="黑体" panose="02010609060101010101" charset="-122"/>
                <a:sym typeface="微软雅黑" panose="020B0503020204020204" pitchFamily="34" charset="-122"/>
              </a:rPr>
              <a:t>功能键，输入命令权限用户名及密码均为</a:t>
            </a:r>
            <a:r>
              <a:rPr lang="en-US" altLang="zh-CN">
                <a:latin typeface="微软雅黑" panose="020B0503020204020204" pitchFamily="34" charset="-122"/>
                <a:ea typeface="黑体" panose="02010609060101010101" charset="-122"/>
                <a:sym typeface="微软雅黑" panose="020B0503020204020204" pitchFamily="34" charset="-122"/>
              </a:rPr>
              <a:t>symg</a:t>
            </a:r>
            <a:r>
              <a:rPr lang="zh-CN" altLang="en-US">
                <a:latin typeface="微软雅黑" panose="020B0503020204020204" pitchFamily="34" charset="-122"/>
                <a:ea typeface="黑体" panose="02010609060101010101" charset="-122"/>
                <a:sym typeface="微软雅黑" panose="020B0503020204020204" pitchFamily="34" charset="-122"/>
              </a:rPr>
              <a:t>，进入调试界面后切换到</a:t>
            </a:r>
            <a:r>
              <a:rPr lang="en-US" altLang="zh-CN">
                <a:latin typeface="微软雅黑" panose="020B0503020204020204" pitchFamily="34" charset="-122"/>
                <a:ea typeface="黑体" panose="02010609060101010101" charset="-122"/>
                <a:sym typeface="微软雅黑" panose="020B0503020204020204" pitchFamily="34" charset="-122"/>
              </a:rPr>
              <a:t>F3</a:t>
            </a:r>
            <a:r>
              <a:rPr lang="zh-CN" altLang="en-US">
                <a:latin typeface="微软雅黑" panose="020B0503020204020204" pitchFamily="34" charset="-122"/>
                <a:ea typeface="黑体" panose="02010609060101010101" charset="-122"/>
                <a:sym typeface="微软雅黑" panose="020B0503020204020204" pitchFamily="34" charset="-122"/>
              </a:rPr>
              <a:t>界面，点击恢复参数，按提示对话框完成参数恢复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7109" name="Rectangle 3"/>
          <p:cNvSpPr>
            <a:spLocks noGrp="1" noChangeArrowheads="1"/>
          </p:cNvSpPr>
          <p:nvPr/>
        </p:nvSpPr>
        <p:spPr bwMode="auto">
          <a:xfrm>
            <a:off x="6464300" y="4565650"/>
            <a:ext cx="2689225" cy="129063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>
              <a:lnSpc>
                <a:spcPct val="150000"/>
              </a:lnSpc>
              <a:spcAft>
                <a:spcPct val="40000"/>
              </a:spcAft>
              <a:buClr>
                <a:srgbClr val="C00000"/>
              </a:buClr>
              <a:buSzPct val="120000"/>
            </a:pPr>
            <a:r>
              <a:rPr lang="zh-CN" altLang="en-US">
                <a:latin typeface="微软雅黑" panose="020B0503020204020204" pitchFamily="34" charset="-122"/>
                <a:ea typeface="黑体" panose="02010609060101010101" charset="-122"/>
                <a:sym typeface="微软雅黑" panose="020B0503020204020204" pitchFamily="34" charset="-122"/>
              </a:rPr>
              <a:t>注：程序恢复操作参照参数恢复操作进行。</a:t>
            </a:r>
            <a:endParaRPr lang="zh-CN" altLang="en-US">
              <a:latin typeface="微软雅黑" panose="020B0503020204020204" pitchFamily="34" charset="-122"/>
              <a:ea typeface="黑体" panose="02010609060101010101" charset="-122"/>
              <a:sym typeface="微软雅黑" panose="020B0503020204020204" pitchFamily="34" charset="-122"/>
            </a:endParaRPr>
          </a:p>
        </p:txBody>
      </p:sp>
      <p:pic>
        <p:nvPicPr>
          <p:cNvPr id="47110" name="图片 2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250825" y="1404938"/>
            <a:ext cx="6057900" cy="4543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矩形 7"/>
          <p:cNvSpPr/>
          <p:nvPr/>
        </p:nvSpPr>
        <p:spPr>
          <a:xfrm>
            <a:off x="3563938" y="2060575"/>
            <a:ext cx="863600" cy="863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9144000" cy="115888"/>
          </a:xfrm>
          <a:prstGeom prst="rect">
            <a:avLst/>
          </a:prstGeom>
          <a:solidFill>
            <a:srgbClr val="D426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9154" name="TextBox 4"/>
          <p:cNvSpPr txBox="1">
            <a:spLocks noChangeArrowheads="1"/>
          </p:cNvSpPr>
          <p:nvPr/>
        </p:nvSpPr>
        <p:spPr bwMode="auto">
          <a:xfrm>
            <a:off x="1116013" y="501650"/>
            <a:ext cx="6335712" cy="5857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 sz="3200">
                <a:latin typeface="方正粗倩简体"/>
                <a:ea typeface="方正粗倩简体"/>
                <a:cs typeface="方正粗倩简体"/>
              </a:rPr>
              <a:t>其他常用操作</a:t>
            </a:r>
            <a:r>
              <a:rPr lang="en-US" altLang="zh-CN" sz="3200">
                <a:latin typeface="方正粗倩简体"/>
                <a:ea typeface="方正粗倩简体"/>
                <a:cs typeface="方正粗倩简体"/>
              </a:rPr>
              <a:t>_</a:t>
            </a:r>
            <a:r>
              <a:rPr lang="zh-CN" altLang="en-US" sz="3200">
                <a:latin typeface="方正粗倩简体"/>
                <a:ea typeface="方正粗倩简体"/>
                <a:cs typeface="方正粗倩简体"/>
              </a:rPr>
              <a:t>参数恢复</a:t>
            </a:r>
            <a:endParaRPr lang="zh-CN" altLang="en-US" sz="3200">
              <a:latin typeface="方正粗倩简体"/>
              <a:ea typeface="方正粗倩简体"/>
              <a:cs typeface="方正粗倩简体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3850" y="563563"/>
            <a:ext cx="747713" cy="5222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bg1"/>
                </a:solidFill>
                <a:latin typeface="冬青黑体简体中文 W3" pitchFamily="34" charset="-122"/>
                <a:ea typeface="冬青黑体简体中文 W3" pitchFamily="34" charset="-122"/>
              </a:rPr>
              <a:t>10</a:t>
            </a:r>
            <a:endParaRPr lang="zh-CN" altLang="en-US" sz="2800" b="1" dirty="0">
              <a:solidFill>
                <a:schemeClr val="bg1"/>
              </a:solidFill>
              <a:latin typeface="冬青黑体简体中文 W3" pitchFamily="34" charset="-122"/>
              <a:ea typeface="冬青黑体简体中文 W3" pitchFamily="34" charset="-122"/>
            </a:endParaRPr>
          </a:p>
        </p:txBody>
      </p:sp>
      <p:sp>
        <p:nvSpPr>
          <p:cNvPr id="49156" name="Rectangle 3"/>
          <p:cNvSpPr>
            <a:spLocks noGrp="1" noChangeArrowheads="1"/>
          </p:cNvSpPr>
          <p:nvPr/>
        </p:nvSpPr>
        <p:spPr bwMode="auto">
          <a:xfrm>
            <a:off x="6456363" y="1419225"/>
            <a:ext cx="2687637" cy="22574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>
              <a:spcAft>
                <a:spcPct val="40000"/>
              </a:spcAft>
              <a:buClr>
                <a:srgbClr val="C00000"/>
              </a:buClr>
              <a:buSzPct val="120000"/>
            </a:pPr>
            <a:r>
              <a:rPr lang="en-US" altLang="zh-CN">
                <a:latin typeface="微软雅黑" panose="020B0503020204020204" pitchFamily="34" charset="-122"/>
                <a:ea typeface="黑体" panose="02010609060101010101" charset="-122"/>
                <a:sym typeface="微软雅黑" panose="020B0503020204020204" pitchFamily="34" charset="-122"/>
              </a:rPr>
              <a:t>2</a:t>
            </a:r>
            <a:r>
              <a:rPr lang="zh-CN" altLang="en-US">
                <a:latin typeface="微软雅黑" panose="020B0503020204020204" pitchFamily="34" charset="-122"/>
                <a:ea typeface="黑体" panose="02010609060101010101" charset="-122"/>
                <a:sym typeface="微软雅黑" panose="020B0503020204020204" pitchFamily="34" charset="-122"/>
              </a:rPr>
              <a:t>、点击确定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49157" name="图片 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234950" y="1419225"/>
            <a:ext cx="6219825" cy="466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TextBox 3"/>
          <p:cNvSpPr txBox="1">
            <a:spLocks noChangeArrowheads="1"/>
          </p:cNvSpPr>
          <p:nvPr/>
        </p:nvSpPr>
        <p:spPr bwMode="auto">
          <a:xfrm>
            <a:off x="1116013" y="501650"/>
            <a:ext cx="5184775" cy="5857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 sz="3200">
                <a:latin typeface="方正粗倩简体"/>
                <a:ea typeface="方正粗倩简体"/>
                <a:cs typeface="方正粗倩简体"/>
              </a:rPr>
              <a:t>系统界面介绍</a:t>
            </a:r>
            <a:endParaRPr lang="zh-CN" altLang="en-US" sz="3200">
              <a:latin typeface="方正粗倩简体"/>
              <a:ea typeface="方正粗倩简体"/>
              <a:cs typeface="方正粗倩简体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3850" y="563563"/>
            <a:ext cx="576263" cy="5222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bg1"/>
                </a:solidFill>
                <a:latin typeface="冬青黑体简体中文 W3" pitchFamily="34" charset="-122"/>
                <a:ea typeface="冬青黑体简体中文 W3" pitchFamily="34" charset="-122"/>
              </a:rPr>
              <a:t>1</a:t>
            </a:r>
            <a:endParaRPr lang="zh-CN" altLang="en-US" sz="2800" b="1" dirty="0">
              <a:solidFill>
                <a:schemeClr val="bg1"/>
              </a:solidFill>
              <a:latin typeface="冬青黑体简体中文 W3" pitchFamily="34" charset="-122"/>
              <a:ea typeface="冬青黑体简体中文 W3" pitchFamily="34" charset="-122"/>
            </a:endParaRPr>
          </a:p>
        </p:txBody>
      </p:sp>
      <p:pic>
        <p:nvPicPr>
          <p:cNvPr id="19459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5796136" y="1433391"/>
            <a:ext cx="3141663" cy="5202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460" name="Text Box 24"/>
          <p:cNvSpPr txBox="1">
            <a:spLocks noChangeArrowheads="1"/>
          </p:cNvSpPr>
          <p:nvPr/>
        </p:nvSpPr>
        <p:spPr bwMode="auto">
          <a:xfrm>
            <a:off x="3983410" y="2133600"/>
            <a:ext cx="1584325" cy="400050"/>
          </a:xfrm>
          <a:prstGeom prst="rect">
            <a:avLst/>
          </a:prstGeom>
          <a:solidFill>
            <a:srgbClr val="CC6600"/>
          </a:solidFill>
          <a:ln w="19050">
            <a:solidFill>
              <a:srgbClr val="4D4D4D"/>
            </a:solidFill>
            <a:miter lim="800000"/>
          </a:ln>
        </p:spPr>
        <p:txBody>
          <a:bodyPr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Calibri" panose="020F0502020204030204" pitchFamily="34" charset="0"/>
              </a:rPr>
              <a:t>主界面</a:t>
            </a:r>
            <a:endParaRPr lang="zh-CN" altLang="en-US" sz="200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cxnSp>
        <p:nvCxnSpPr>
          <p:cNvPr id="68" name="直接箭头连接符 67"/>
          <p:cNvCxnSpPr>
            <a:stCxn id="19460" idx="1"/>
          </p:cNvCxnSpPr>
          <p:nvPr/>
        </p:nvCxnSpPr>
        <p:spPr>
          <a:xfrm flipH="1" flipV="1">
            <a:off x="2543547" y="2295525"/>
            <a:ext cx="1439863" cy="381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462" name="Text Box 24"/>
          <p:cNvSpPr txBox="1">
            <a:spLocks noChangeArrowheads="1"/>
          </p:cNvSpPr>
          <p:nvPr/>
        </p:nvSpPr>
        <p:spPr bwMode="auto">
          <a:xfrm>
            <a:off x="4040932" y="5435357"/>
            <a:ext cx="1557338" cy="400050"/>
          </a:xfrm>
          <a:prstGeom prst="rect">
            <a:avLst/>
          </a:prstGeom>
          <a:solidFill>
            <a:srgbClr val="CC6600"/>
          </a:solidFill>
          <a:ln w="19050">
            <a:solidFill>
              <a:srgbClr val="4D4D4D"/>
            </a:solidFill>
            <a:miter lim="800000"/>
          </a:ln>
        </p:spPr>
        <p:txBody>
          <a:bodyPr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Calibri" panose="020F0502020204030204" pitchFamily="34" charset="0"/>
              </a:rPr>
              <a:t>操作面板</a:t>
            </a:r>
            <a:endParaRPr lang="zh-CN" altLang="en-US" sz="200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cxnSp>
        <p:nvCxnSpPr>
          <p:cNvPr id="70" name="直接箭头连接符 69"/>
          <p:cNvCxnSpPr>
            <a:stCxn id="19462" idx="1"/>
          </p:cNvCxnSpPr>
          <p:nvPr/>
        </p:nvCxnSpPr>
        <p:spPr>
          <a:xfrm flipH="1" flipV="1">
            <a:off x="2574082" y="5597282"/>
            <a:ext cx="1466850" cy="381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1619250" y="1700213"/>
            <a:ext cx="1873250" cy="15843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9465" name="Text Box 24"/>
          <p:cNvSpPr txBox="1">
            <a:spLocks noChangeArrowheads="1"/>
          </p:cNvSpPr>
          <p:nvPr/>
        </p:nvSpPr>
        <p:spPr bwMode="auto">
          <a:xfrm>
            <a:off x="4040932" y="3834485"/>
            <a:ext cx="1557338" cy="400050"/>
          </a:xfrm>
          <a:prstGeom prst="rect">
            <a:avLst/>
          </a:prstGeom>
          <a:solidFill>
            <a:srgbClr val="CC6600"/>
          </a:solidFill>
          <a:ln w="19050">
            <a:solidFill>
              <a:srgbClr val="4D4D4D"/>
            </a:solidFill>
            <a:miter lim="800000"/>
          </a:ln>
        </p:spPr>
        <p:txBody>
          <a:bodyPr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Calibri" panose="020F0502020204030204" pitchFamily="34" charset="0"/>
              </a:rPr>
              <a:t>输入键盘</a:t>
            </a:r>
            <a:endParaRPr lang="zh-CN" altLang="en-US" sz="200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cxnSp>
        <p:nvCxnSpPr>
          <p:cNvPr id="72" name="直接箭头连接符 71"/>
          <p:cNvCxnSpPr>
            <a:stCxn id="19465" idx="1"/>
          </p:cNvCxnSpPr>
          <p:nvPr/>
        </p:nvCxnSpPr>
        <p:spPr>
          <a:xfrm flipH="1">
            <a:off x="2574082" y="4034510"/>
            <a:ext cx="146685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矩形 72"/>
          <p:cNvSpPr/>
          <p:nvPr/>
        </p:nvSpPr>
        <p:spPr>
          <a:xfrm>
            <a:off x="1619250" y="3573463"/>
            <a:ext cx="1873250" cy="1727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74" name="矩形 73"/>
          <p:cNvSpPr/>
          <p:nvPr/>
        </p:nvSpPr>
        <p:spPr>
          <a:xfrm>
            <a:off x="1619250" y="5516563"/>
            <a:ext cx="1873250" cy="79216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576798"/>
            <a:ext cx="2807915" cy="47525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9144000" cy="115888"/>
          </a:xfrm>
          <a:prstGeom prst="rect">
            <a:avLst/>
          </a:prstGeom>
          <a:solidFill>
            <a:srgbClr val="D426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50178" name="TextBox 4"/>
          <p:cNvSpPr txBox="1">
            <a:spLocks noChangeArrowheads="1"/>
          </p:cNvSpPr>
          <p:nvPr/>
        </p:nvSpPr>
        <p:spPr bwMode="auto">
          <a:xfrm>
            <a:off x="1116013" y="501650"/>
            <a:ext cx="6335712" cy="5857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 sz="3200">
                <a:latin typeface="方正粗倩简体"/>
                <a:ea typeface="方正粗倩简体"/>
                <a:cs typeface="方正粗倩简体"/>
              </a:rPr>
              <a:t>其他常用操作</a:t>
            </a:r>
            <a:r>
              <a:rPr lang="en-US" altLang="zh-CN" sz="3200">
                <a:latin typeface="方正粗倩简体"/>
                <a:ea typeface="方正粗倩简体"/>
                <a:cs typeface="方正粗倩简体"/>
              </a:rPr>
              <a:t>_</a:t>
            </a:r>
            <a:r>
              <a:rPr lang="zh-CN" altLang="en-US" sz="3200">
                <a:latin typeface="方正粗倩简体"/>
                <a:ea typeface="方正粗倩简体"/>
                <a:cs typeface="方正粗倩简体"/>
              </a:rPr>
              <a:t>参数恢复</a:t>
            </a:r>
            <a:endParaRPr lang="zh-CN" altLang="en-US" sz="3200">
              <a:latin typeface="方正粗倩简体"/>
              <a:ea typeface="方正粗倩简体"/>
              <a:cs typeface="方正粗倩简体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3850" y="563563"/>
            <a:ext cx="747713" cy="5222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bg1"/>
                </a:solidFill>
                <a:latin typeface="冬青黑体简体中文 W3" pitchFamily="34" charset="-122"/>
                <a:ea typeface="冬青黑体简体中文 W3" pitchFamily="34" charset="-122"/>
              </a:rPr>
              <a:t>10</a:t>
            </a:r>
            <a:endParaRPr lang="zh-CN" altLang="en-US" sz="2800" b="1" dirty="0">
              <a:solidFill>
                <a:schemeClr val="bg1"/>
              </a:solidFill>
              <a:latin typeface="冬青黑体简体中文 W3" pitchFamily="34" charset="-122"/>
              <a:ea typeface="冬青黑体简体中文 W3" pitchFamily="34" charset="-122"/>
            </a:endParaRPr>
          </a:p>
        </p:txBody>
      </p:sp>
      <p:sp>
        <p:nvSpPr>
          <p:cNvPr id="50180" name="Rectangle 3"/>
          <p:cNvSpPr>
            <a:spLocks noGrp="1" noChangeArrowheads="1"/>
          </p:cNvSpPr>
          <p:nvPr/>
        </p:nvSpPr>
        <p:spPr bwMode="auto">
          <a:xfrm>
            <a:off x="6456363" y="1419225"/>
            <a:ext cx="2687637" cy="22574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>
              <a:lnSpc>
                <a:spcPct val="150000"/>
              </a:lnSpc>
              <a:spcAft>
                <a:spcPct val="40000"/>
              </a:spcAft>
              <a:buClr>
                <a:srgbClr val="C00000"/>
              </a:buClr>
              <a:buSzPct val="120000"/>
            </a:pPr>
            <a:r>
              <a:rPr lang="en-US" altLang="zh-CN">
                <a:latin typeface="微软雅黑" panose="020B0503020204020204" pitchFamily="34" charset="-122"/>
                <a:ea typeface="黑体" panose="02010609060101010101" charset="-122"/>
                <a:sym typeface="微软雅黑" panose="020B0503020204020204" pitchFamily="34" charset="-122"/>
              </a:rPr>
              <a:t>3</a:t>
            </a:r>
            <a:r>
              <a:rPr lang="zh-CN" altLang="en-US">
                <a:latin typeface="微软雅黑" panose="020B0503020204020204" pitchFamily="34" charset="-122"/>
                <a:ea typeface="黑体" panose="02010609060101010101" charset="-122"/>
                <a:sym typeface="微软雅黑" panose="020B0503020204020204" pitchFamily="34" charset="-122"/>
              </a:rPr>
              <a:t>、选择需要恢复的备份文件，点击打开，系统重新启动，开始进行参数恢复。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50181" name="图片 2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323850" y="1419225"/>
            <a:ext cx="6172200" cy="4530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矩形 7"/>
          <p:cNvSpPr/>
          <p:nvPr/>
        </p:nvSpPr>
        <p:spPr>
          <a:xfrm>
            <a:off x="1835150" y="3284538"/>
            <a:ext cx="4465638" cy="18732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5651500" y="5516563"/>
            <a:ext cx="804863" cy="2889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9144000" cy="115888"/>
          </a:xfrm>
          <a:prstGeom prst="rect">
            <a:avLst/>
          </a:prstGeom>
          <a:solidFill>
            <a:srgbClr val="D426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51202" name="TextBox 4"/>
          <p:cNvSpPr txBox="1">
            <a:spLocks noChangeArrowheads="1"/>
          </p:cNvSpPr>
          <p:nvPr/>
        </p:nvSpPr>
        <p:spPr bwMode="auto">
          <a:xfrm>
            <a:off x="1116013" y="501650"/>
            <a:ext cx="5184775" cy="5857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 sz="3200">
                <a:latin typeface="方正粗倩简体"/>
                <a:ea typeface="方正粗倩简体"/>
                <a:cs typeface="方正粗倩简体"/>
              </a:rPr>
              <a:t>其他常用操作</a:t>
            </a:r>
            <a:r>
              <a:rPr lang="en-US" altLang="zh-CN" sz="3200">
                <a:latin typeface="方正粗倩简体"/>
                <a:ea typeface="方正粗倩简体"/>
                <a:cs typeface="方正粗倩简体"/>
              </a:rPr>
              <a:t>_U</a:t>
            </a:r>
            <a:r>
              <a:rPr lang="zh-CN" altLang="en-US" sz="3200">
                <a:latin typeface="方正粗倩简体"/>
                <a:ea typeface="方正粗倩简体"/>
                <a:cs typeface="方正粗倩简体"/>
              </a:rPr>
              <a:t>盘挂载</a:t>
            </a:r>
            <a:endParaRPr lang="zh-CN" altLang="en-US" sz="3200">
              <a:latin typeface="方正粗倩简体"/>
              <a:ea typeface="方正粗倩简体"/>
              <a:cs typeface="方正粗倩简体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3850" y="563563"/>
            <a:ext cx="747713" cy="5222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bg1"/>
                </a:solidFill>
                <a:latin typeface="冬青黑体简体中文 W3" pitchFamily="34" charset="-122"/>
                <a:ea typeface="冬青黑体简体中文 W3" pitchFamily="34" charset="-122"/>
              </a:rPr>
              <a:t>10</a:t>
            </a:r>
            <a:endParaRPr lang="zh-CN" altLang="en-US" sz="2800" b="1" dirty="0">
              <a:solidFill>
                <a:schemeClr val="bg1"/>
              </a:solidFill>
              <a:latin typeface="冬青黑体简体中文 W3" pitchFamily="34" charset="-122"/>
              <a:ea typeface="冬青黑体简体中文 W3" pitchFamily="34" charset="-122"/>
            </a:endParaRPr>
          </a:p>
        </p:txBody>
      </p:sp>
      <p:pic>
        <p:nvPicPr>
          <p:cNvPr id="51204" name="图片 6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371475" y="1412875"/>
            <a:ext cx="5954713" cy="4465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矩形 1"/>
          <p:cNvSpPr/>
          <p:nvPr/>
        </p:nvSpPr>
        <p:spPr>
          <a:xfrm>
            <a:off x="3635375" y="4437063"/>
            <a:ext cx="865188" cy="79216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51206" name="Rectangle 3"/>
          <p:cNvSpPr>
            <a:spLocks noGrp="1" noChangeArrowheads="1"/>
          </p:cNvSpPr>
          <p:nvPr/>
        </p:nvSpPr>
        <p:spPr bwMode="auto">
          <a:xfrm>
            <a:off x="6456363" y="1419225"/>
            <a:ext cx="2687637" cy="12890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>
              <a:lnSpc>
                <a:spcPct val="150000"/>
              </a:lnSpc>
              <a:spcAft>
                <a:spcPct val="40000"/>
              </a:spcAft>
              <a:buClr>
                <a:srgbClr val="C00000"/>
              </a:buClr>
              <a:buSzPct val="120000"/>
            </a:pPr>
            <a:r>
              <a:rPr lang="en-US" altLang="zh-CN" dirty="0">
                <a:latin typeface="微软雅黑" panose="020B0503020204020204" pitchFamily="34" charset="-122"/>
                <a:ea typeface="黑体" panose="02010609060101010101" charset="-122"/>
                <a:sym typeface="微软雅黑" panose="020B0503020204020204" pitchFamily="34" charset="-122"/>
              </a:rPr>
              <a:t>1</a:t>
            </a:r>
            <a:r>
              <a:rPr lang="zh-CN" altLang="en-US" dirty="0">
                <a:latin typeface="微软雅黑" panose="020B0503020204020204" pitchFamily="34" charset="-122"/>
                <a:ea typeface="黑体" panose="02010609060101010101" charset="-122"/>
                <a:sym typeface="微软雅黑" panose="020B0503020204020204" pitchFamily="34" charset="-122"/>
              </a:rPr>
              <a:t>、将</a:t>
            </a:r>
            <a:r>
              <a:rPr lang="en-US" altLang="zh-CN" dirty="0">
                <a:latin typeface="微软雅黑" panose="020B0503020204020204" pitchFamily="34" charset="-122"/>
                <a:ea typeface="黑体" panose="02010609060101010101" charset="-122"/>
                <a:sym typeface="微软雅黑" panose="020B0503020204020204" pitchFamily="34" charset="-122"/>
              </a:rPr>
              <a:t>U</a:t>
            </a:r>
            <a:r>
              <a:rPr lang="zh-CN" altLang="en-US" dirty="0">
                <a:latin typeface="微软雅黑" panose="020B0503020204020204" pitchFamily="34" charset="-122"/>
                <a:ea typeface="黑体" panose="02010609060101010101" charset="-122"/>
                <a:sym typeface="微软雅黑" panose="020B0503020204020204" pitchFamily="34" charset="-122"/>
              </a:rPr>
              <a:t>盘插入操作面板右侧的</a:t>
            </a:r>
            <a:r>
              <a:rPr lang="en-US" altLang="zh-CN" dirty="0">
                <a:latin typeface="微软雅黑" panose="020B0503020204020204" pitchFamily="34" charset="-122"/>
                <a:ea typeface="黑体" panose="02010609060101010101" charset="-122"/>
                <a:sym typeface="微软雅黑" panose="020B0503020204020204" pitchFamily="34" charset="-122"/>
              </a:rPr>
              <a:t>USB</a:t>
            </a:r>
            <a:r>
              <a:rPr lang="zh-CN" altLang="en-US" dirty="0">
                <a:latin typeface="微软雅黑" panose="020B0503020204020204" pitchFamily="34" charset="-122"/>
                <a:ea typeface="黑体" panose="02010609060101010101" charset="-122"/>
                <a:sym typeface="微软雅黑" panose="020B0503020204020204" pitchFamily="34" charset="-122"/>
              </a:rPr>
              <a:t>接口，点击输入键盘上</a:t>
            </a:r>
            <a:r>
              <a:rPr lang="zh-CN" altLang="en-US" dirty="0" smtClean="0">
                <a:latin typeface="微软雅黑" panose="020B0503020204020204" pitchFamily="34" charset="-122"/>
                <a:ea typeface="黑体" panose="02010609060101010101" charset="-122"/>
                <a:sym typeface="微软雅黑" panose="020B0503020204020204" pitchFamily="34" charset="-122"/>
              </a:rPr>
              <a:t>“</a:t>
            </a:r>
            <a:r>
              <a:rPr lang="en-US" altLang="zh-CN" dirty="0" smtClean="0">
                <a:latin typeface="微软雅黑" panose="020B0503020204020204" pitchFamily="34" charset="-122"/>
                <a:ea typeface="黑体" panose="02010609060101010101" charset="-122"/>
                <a:sym typeface="微软雅黑" panose="020B0503020204020204" pitchFamily="34" charset="-122"/>
              </a:rPr>
              <a:t>Ctrl+F3</a:t>
            </a:r>
            <a:r>
              <a:rPr lang="zh-CN" altLang="en-US" dirty="0">
                <a:latin typeface="微软雅黑" panose="020B0503020204020204" pitchFamily="34" charset="-122"/>
                <a:ea typeface="黑体" panose="02010609060101010101" charset="-122"/>
                <a:sym typeface="微软雅黑" panose="020B0503020204020204" pitchFamily="34" charset="-122"/>
              </a:rPr>
              <a:t>”功能键，进入系统配置界面，点击管理文件。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9144000" cy="115888"/>
          </a:xfrm>
          <a:prstGeom prst="rect">
            <a:avLst/>
          </a:prstGeom>
          <a:solidFill>
            <a:srgbClr val="D426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52226" name="TextBox 4"/>
          <p:cNvSpPr txBox="1">
            <a:spLocks noChangeArrowheads="1"/>
          </p:cNvSpPr>
          <p:nvPr/>
        </p:nvSpPr>
        <p:spPr bwMode="auto">
          <a:xfrm>
            <a:off x="1116013" y="501650"/>
            <a:ext cx="5184775" cy="5857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 sz="3200">
                <a:latin typeface="方正粗倩简体"/>
                <a:ea typeface="方正粗倩简体"/>
                <a:cs typeface="方正粗倩简体"/>
              </a:rPr>
              <a:t>其他常用操作</a:t>
            </a:r>
            <a:r>
              <a:rPr lang="en-US" altLang="zh-CN" sz="3200">
                <a:latin typeface="方正粗倩简体"/>
                <a:ea typeface="方正粗倩简体"/>
                <a:cs typeface="方正粗倩简体"/>
              </a:rPr>
              <a:t>_U</a:t>
            </a:r>
            <a:r>
              <a:rPr lang="zh-CN" altLang="en-US" sz="3200">
                <a:latin typeface="方正粗倩简体"/>
                <a:ea typeface="方正粗倩简体"/>
                <a:cs typeface="方正粗倩简体"/>
              </a:rPr>
              <a:t>盘挂载</a:t>
            </a:r>
            <a:endParaRPr lang="zh-CN" altLang="en-US" sz="3200">
              <a:latin typeface="方正粗倩简体"/>
              <a:ea typeface="方正粗倩简体"/>
              <a:cs typeface="方正粗倩简体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3850" y="563563"/>
            <a:ext cx="747713" cy="5222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bg1"/>
                </a:solidFill>
                <a:latin typeface="冬青黑体简体中文 W3" pitchFamily="34" charset="-122"/>
                <a:ea typeface="冬青黑体简体中文 W3" pitchFamily="34" charset="-122"/>
              </a:rPr>
              <a:t>10</a:t>
            </a:r>
            <a:endParaRPr lang="zh-CN" altLang="en-US" sz="2800" b="1" dirty="0">
              <a:solidFill>
                <a:schemeClr val="bg1"/>
              </a:solidFill>
              <a:latin typeface="冬青黑体简体中文 W3" pitchFamily="34" charset="-122"/>
              <a:ea typeface="冬青黑体简体中文 W3" pitchFamily="34" charset="-122"/>
            </a:endParaRPr>
          </a:p>
        </p:txBody>
      </p:sp>
      <p:sp>
        <p:nvSpPr>
          <p:cNvPr id="52228" name="Rectangle 3"/>
          <p:cNvSpPr>
            <a:spLocks noGrp="1" noChangeArrowheads="1"/>
          </p:cNvSpPr>
          <p:nvPr/>
        </p:nvSpPr>
        <p:spPr bwMode="auto">
          <a:xfrm>
            <a:off x="6456363" y="1419225"/>
            <a:ext cx="2687637" cy="18653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>
              <a:lnSpc>
                <a:spcPct val="150000"/>
              </a:lnSpc>
              <a:spcAft>
                <a:spcPct val="40000"/>
              </a:spcAft>
              <a:buClr>
                <a:srgbClr val="C00000"/>
              </a:buClr>
              <a:buSzPct val="120000"/>
            </a:pPr>
            <a:r>
              <a:rPr lang="en-US" altLang="zh-CN">
                <a:latin typeface="微软雅黑" panose="020B0503020204020204" pitchFamily="34" charset="-122"/>
                <a:ea typeface="黑体" panose="02010609060101010101" charset="-122"/>
                <a:sym typeface="微软雅黑" panose="020B0503020204020204" pitchFamily="34" charset="-122"/>
              </a:rPr>
              <a:t>2</a:t>
            </a:r>
            <a:r>
              <a:rPr lang="zh-CN" altLang="en-US">
                <a:latin typeface="微软雅黑" panose="020B0503020204020204" pitchFamily="34" charset="-122"/>
                <a:ea typeface="黑体" panose="02010609060101010101" charset="-122"/>
                <a:sym typeface="微软雅黑" panose="020B0503020204020204" pitchFamily="34" charset="-122"/>
              </a:rPr>
              <a:t>、查看文件界面左侧磁盘划分窗口，出现</a:t>
            </a:r>
            <a:r>
              <a:rPr lang="en-US" altLang="zh-CN">
                <a:latin typeface="微软雅黑" panose="020B0503020204020204" pitchFamily="34" charset="-122"/>
                <a:ea typeface="黑体" panose="02010609060101010101" charset="-122"/>
                <a:sym typeface="微软雅黑" panose="020B0503020204020204" pitchFamily="34" charset="-122"/>
              </a:rPr>
              <a:t>USB</a:t>
            </a:r>
            <a:r>
              <a:rPr lang="zh-CN" altLang="en-US">
                <a:latin typeface="微软雅黑" panose="020B0503020204020204" pitchFamily="34" charset="-122"/>
                <a:ea typeface="黑体" panose="02010609060101010101" charset="-122"/>
                <a:sym typeface="微软雅黑" panose="020B0503020204020204" pitchFamily="34" charset="-122"/>
              </a:rPr>
              <a:t>磁盘连接证明</a:t>
            </a:r>
            <a:r>
              <a:rPr lang="en-US" altLang="zh-CN">
                <a:latin typeface="微软雅黑" panose="020B0503020204020204" pitchFamily="34" charset="-122"/>
                <a:ea typeface="黑体" panose="02010609060101010101" charset="-122"/>
                <a:sym typeface="微软雅黑" panose="020B0503020204020204" pitchFamily="34" charset="-122"/>
              </a:rPr>
              <a:t>U</a:t>
            </a:r>
            <a:r>
              <a:rPr lang="zh-CN" altLang="en-US">
                <a:latin typeface="微软雅黑" panose="020B0503020204020204" pitchFamily="34" charset="-122"/>
                <a:ea typeface="黑体" panose="02010609060101010101" charset="-122"/>
                <a:sym typeface="微软雅黑" panose="020B0503020204020204" pitchFamily="34" charset="-122"/>
              </a:rPr>
              <a:t>盘插入正确点击</a:t>
            </a:r>
            <a:r>
              <a:rPr lang="en-US" altLang="zh-CN">
                <a:latin typeface="微软雅黑" panose="020B0503020204020204" pitchFamily="34" charset="-122"/>
                <a:ea typeface="黑体" panose="02010609060101010101" charset="-122"/>
                <a:sym typeface="微软雅黑" panose="020B0503020204020204" pitchFamily="34" charset="-122"/>
              </a:rPr>
              <a:t>USB</a:t>
            </a:r>
            <a:r>
              <a:rPr lang="zh-CN" altLang="en-US">
                <a:latin typeface="微软雅黑" panose="020B0503020204020204" pitchFamily="34" charset="-122"/>
                <a:ea typeface="黑体" panose="02010609060101010101" charset="-122"/>
                <a:sym typeface="微软雅黑" panose="020B0503020204020204" pitchFamily="34" charset="-122"/>
              </a:rPr>
              <a:t>磁盘标识。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52229" name="图片 2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190500" y="1412875"/>
            <a:ext cx="6265863" cy="469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矩形 8"/>
          <p:cNvSpPr/>
          <p:nvPr/>
        </p:nvSpPr>
        <p:spPr>
          <a:xfrm>
            <a:off x="190500" y="2492375"/>
            <a:ext cx="1285875" cy="2159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9144000" cy="115888"/>
          </a:xfrm>
          <a:prstGeom prst="rect">
            <a:avLst/>
          </a:prstGeom>
          <a:solidFill>
            <a:srgbClr val="D426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53250" name="TextBox 4"/>
          <p:cNvSpPr txBox="1">
            <a:spLocks noChangeArrowheads="1"/>
          </p:cNvSpPr>
          <p:nvPr/>
        </p:nvSpPr>
        <p:spPr bwMode="auto">
          <a:xfrm>
            <a:off x="1116013" y="501650"/>
            <a:ext cx="5184775" cy="5857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 sz="3200">
                <a:latin typeface="方正粗倩简体"/>
                <a:ea typeface="方正粗倩简体"/>
                <a:cs typeface="方正粗倩简体"/>
              </a:rPr>
              <a:t>其他常用操作</a:t>
            </a:r>
            <a:r>
              <a:rPr lang="en-US" altLang="zh-CN" sz="3200">
                <a:latin typeface="方正粗倩简体"/>
                <a:ea typeface="方正粗倩简体"/>
                <a:cs typeface="方正粗倩简体"/>
              </a:rPr>
              <a:t>_U</a:t>
            </a:r>
            <a:r>
              <a:rPr lang="zh-CN" altLang="en-US" sz="3200">
                <a:latin typeface="方正粗倩简体"/>
                <a:ea typeface="方正粗倩简体"/>
                <a:cs typeface="方正粗倩简体"/>
              </a:rPr>
              <a:t>盘挂载</a:t>
            </a:r>
            <a:endParaRPr lang="zh-CN" altLang="en-US" sz="3200">
              <a:latin typeface="方正粗倩简体"/>
              <a:ea typeface="方正粗倩简体"/>
              <a:cs typeface="方正粗倩简体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3850" y="563563"/>
            <a:ext cx="747713" cy="5222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bg1"/>
                </a:solidFill>
                <a:latin typeface="冬青黑体简体中文 W3" pitchFamily="34" charset="-122"/>
                <a:ea typeface="冬青黑体简体中文 W3" pitchFamily="34" charset="-122"/>
              </a:rPr>
              <a:t>10</a:t>
            </a:r>
            <a:endParaRPr lang="zh-CN" altLang="en-US" sz="2800" b="1" dirty="0">
              <a:solidFill>
                <a:schemeClr val="bg1"/>
              </a:solidFill>
              <a:latin typeface="冬青黑体简体中文 W3" pitchFamily="34" charset="-122"/>
              <a:ea typeface="冬青黑体简体中文 W3" pitchFamily="34" charset="-122"/>
            </a:endParaRPr>
          </a:p>
        </p:txBody>
      </p:sp>
      <p:sp>
        <p:nvSpPr>
          <p:cNvPr id="53252" name="Rectangle 3"/>
          <p:cNvSpPr>
            <a:spLocks noGrp="1" noChangeArrowheads="1"/>
          </p:cNvSpPr>
          <p:nvPr/>
        </p:nvSpPr>
        <p:spPr bwMode="auto">
          <a:xfrm>
            <a:off x="6456363" y="1419225"/>
            <a:ext cx="2687637" cy="12890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>
              <a:lnSpc>
                <a:spcPct val="150000"/>
              </a:lnSpc>
              <a:spcAft>
                <a:spcPct val="40000"/>
              </a:spcAft>
              <a:buClr>
                <a:srgbClr val="C00000"/>
              </a:buClr>
              <a:buSzPct val="120000"/>
            </a:pPr>
            <a:r>
              <a:rPr lang="en-US" altLang="zh-CN">
                <a:latin typeface="微软雅黑" panose="020B0503020204020204" pitchFamily="34" charset="-122"/>
                <a:ea typeface="黑体" panose="02010609060101010101" charset="-122"/>
                <a:sym typeface="微软雅黑" panose="020B0503020204020204" pitchFamily="34" charset="-122"/>
              </a:rPr>
              <a:t>3</a:t>
            </a:r>
            <a:r>
              <a:rPr lang="zh-CN" altLang="en-US">
                <a:latin typeface="微软雅黑" panose="020B0503020204020204" pitchFamily="34" charset="-122"/>
                <a:ea typeface="黑体" panose="02010609060101010101" charset="-122"/>
                <a:sym typeface="微软雅黑" panose="020B0503020204020204" pitchFamily="34" charset="-122"/>
              </a:rPr>
              <a:t>、系统读取</a:t>
            </a:r>
            <a:r>
              <a:rPr lang="en-US" altLang="zh-CN">
                <a:latin typeface="微软雅黑" panose="020B0503020204020204" pitchFamily="34" charset="-122"/>
                <a:ea typeface="黑体" panose="02010609060101010101" charset="-122"/>
                <a:sym typeface="微软雅黑" panose="020B0503020204020204" pitchFamily="34" charset="-122"/>
              </a:rPr>
              <a:t>U</a:t>
            </a:r>
            <a:r>
              <a:rPr lang="zh-CN" altLang="en-US">
                <a:latin typeface="微软雅黑" panose="020B0503020204020204" pitchFamily="34" charset="-122"/>
                <a:ea typeface="黑体" panose="02010609060101010101" charset="-122"/>
                <a:sym typeface="微软雅黑" panose="020B0503020204020204" pitchFamily="34" charset="-122"/>
              </a:rPr>
              <a:t>盘中内容，同时显示</a:t>
            </a:r>
            <a:r>
              <a:rPr lang="en-US" altLang="zh-CN">
                <a:latin typeface="微软雅黑" panose="020B0503020204020204" pitchFamily="34" charset="-122"/>
                <a:ea typeface="黑体" panose="02010609060101010101" charset="-122"/>
                <a:sym typeface="微软雅黑" panose="020B0503020204020204" pitchFamily="34" charset="-122"/>
              </a:rPr>
              <a:t>U</a:t>
            </a:r>
            <a:r>
              <a:rPr lang="zh-CN" altLang="en-US">
                <a:latin typeface="微软雅黑" panose="020B0503020204020204" pitchFamily="34" charset="-122"/>
                <a:ea typeface="黑体" panose="02010609060101010101" charset="-122"/>
                <a:sym typeface="微软雅黑" panose="020B0503020204020204" pitchFamily="34" charset="-122"/>
              </a:rPr>
              <a:t>盘名称，此时</a:t>
            </a:r>
            <a:r>
              <a:rPr lang="en-US" altLang="zh-CN">
                <a:latin typeface="微软雅黑" panose="020B0503020204020204" pitchFamily="34" charset="-122"/>
                <a:ea typeface="黑体" panose="02010609060101010101" charset="-122"/>
                <a:sym typeface="微软雅黑" panose="020B0503020204020204" pitchFamily="34" charset="-122"/>
              </a:rPr>
              <a:t>U</a:t>
            </a:r>
            <a:r>
              <a:rPr lang="zh-CN" altLang="en-US">
                <a:latin typeface="微软雅黑" panose="020B0503020204020204" pitchFamily="34" charset="-122"/>
                <a:ea typeface="黑体" panose="02010609060101010101" charset="-122"/>
                <a:sym typeface="微软雅黑" panose="020B0503020204020204" pitchFamily="34" charset="-122"/>
              </a:rPr>
              <a:t>盘已经挂载成功。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53253" name="图片 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100013" y="1447800"/>
            <a:ext cx="6356350" cy="4767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矩形 6"/>
          <p:cNvSpPr/>
          <p:nvPr/>
        </p:nvSpPr>
        <p:spPr>
          <a:xfrm>
            <a:off x="100013" y="2565400"/>
            <a:ext cx="1158875" cy="1428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2484438" y="2636838"/>
            <a:ext cx="2519362" cy="119538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53256" name="Rectangle 3"/>
          <p:cNvSpPr>
            <a:spLocks noGrp="1" noChangeArrowheads="1"/>
          </p:cNvSpPr>
          <p:nvPr/>
        </p:nvSpPr>
        <p:spPr bwMode="auto">
          <a:xfrm>
            <a:off x="6456363" y="4149725"/>
            <a:ext cx="2687637" cy="19208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>
              <a:lnSpc>
                <a:spcPct val="150000"/>
              </a:lnSpc>
              <a:spcAft>
                <a:spcPct val="40000"/>
              </a:spcAft>
              <a:buClr>
                <a:srgbClr val="C00000"/>
              </a:buClr>
              <a:buSzPct val="120000"/>
            </a:pPr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注：</a:t>
            </a:r>
            <a:r>
              <a:rPr lang="en-US" altLang="zh-CN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U</a:t>
            </a:r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盘卸载</a:t>
            </a:r>
            <a:endParaRPr lang="en-US" altLang="zh-CN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  <a:p>
            <a:pPr>
              <a:lnSpc>
                <a:spcPct val="150000"/>
              </a:lnSpc>
              <a:spcAft>
                <a:spcPct val="40000"/>
              </a:spcAft>
              <a:buClr>
                <a:srgbClr val="C00000"/>
              </a:buClr>
              <a:buSzPct val="120000"/>
            </a:pPr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长按</a:t>
            </a:r>
            <a:r>
              <a:rPr lang="en-US" altLang="zh-CN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U</a:t>
            </a:r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盘标识</a:t>
            </a:r>
            <a:r>
              <a:rPr lang="en-US" altLang="zh-CN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4</a:t>
            </a:r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秒以上，出现选项菜单，点击卸载</a:t>
            </a:r>
            <a:r>
              <a:rPr lang="en-US" altLang="zh-CN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U</a:t>
            </a:r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盘即可。</a:t>
            </a:r>
            <a:endParaRPr lang="zh-CN" altLang="en-US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9144000" cy="115888"/>
          </a:xfrm>
          <a:prstGeom prst="rect">
            <a:avLst/>
          </a:prstGeom>
          <a:solidFill>
            <a:srgbClr val="D426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54274" name="TextBox 4"/>
          <p:cNvSpPr txBox="1">
            <a:spLocks noChangeArrowheads="1"/>
          </p:cNvSpPr>
          <p:nvPr/>
        </p:nvSpPr>
        <p:spPr bwMode="auto">
          <a:xfrm>
            <a:off x="1116013" y="501650"/>
            <a:ext cx="5184775" cy="5857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 sz="3200">
                <a:latin typeface="方正粗倩简体"/>
                <a:ea typeface="方正粗倩简体"/>
                <a:cs typeface="方正粗倩简体"/>
              </a:rPr>
              <a:t>其他常用操作</a:t>
            </a:r>
            <a:r>
              <a:rPr lang="en-US" altLang="zh-CN" sz="3200">
                <a:latin typeface="方正粗倩简体"/>
                <a:ea typeface="方正粗倩简体"/>
                <a:cs typeface="方正粗倩简体"/>
              </a:rPr>
              <a:t>_</a:t>
            </a:r>
            <a:r>
              <a:rPr lang="zh-CN" altLang="en-US" sz="3200">
                <a:latin typeface="方正粗倩简体"/>
                <a:ea typeface="方正粗倩简体"/>
                <a:cs typeface="方正粗倩简体"/>
              </a:rPr>
              <a:t>程序管理</a:t>
            </a:r>
            <a:endParaRPr lang="zh-CN" altLang="en-US" sz="3200">
              <a:latin typeface="方正粗倩简体"/>
              <a:ea typeface="方正粗倩简体"/>
              <a:cs typeface="方正粗倩简体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3850" y="563563"/>
            <a:ext cx="747713" cy="5222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bg1"/>
                </a:solidFill>
                <a:latin typeface="冬青黑体简体中文 W3" pitchFamily="34" charset="-122"/>
                <a:ea typeface="冬青黑体简体中文 W3" pitchFamily="34" charset="-122"/>
              </a:rPr>
              <a:t>10</a:t>
            </a:r>
            <a:endParaRPr lang="zh-CN" altLang="en-US" sz="2800" b="1" dirty="0">
              <a:solidFill>
                <a:schemeClr val="bg1"/>
              </a:solidFill>
              <a:latin typeface="冬青黑体简体中文 W3" pitchFamily="34" charset="-122"/>
              <a:ea typeface="冬青黑体简体中文 W3" pitchFamily="34" charset="-122"/>
            </a:endParaRPr>
          </a:p>
        </p:txBody>
      </p:sp>
      <p:sp>
        <p:nvSpPr>
          <p:cNvPr id="54276" name="Rectangle 3"/>
          <p:cNvSpPr>
            <a:spLocks noGrp="1" noChangeArrowheads="1"/>
          </p:cNvSpPr>
          <p:nvPr/>
        </p:nvSpPr>
        <p:spPr bwMode="auto">
          <a:xfrm>
            <a:off x="6456363" y="1419225"/>
            <a:ext cx="2687637" cy="265747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>
              <a:lnSpc>
                <a:spcPct val="150000"/>
              </a:lnSpc>
              <a:spcAft>
                <a:spcPct val="40000"/>
              </a:spcAft>
              <a:buClr>
                <a:srgbClr val="C00000"/>
              </a:buClr>
              <a:buSzPct val="120000"/>
            </a:pPr>
            <a:r>
              <a:rPr lang="en-US" altLang="zh-CN">
                <a:latin typeface="微软雅黑" panose="020B0503020204020204" pitchFamily="34" charset="-122"/>
                <a:ea typeface="黑体" panose="02010609060101010101" charset="-122"/>
                <a:sym typeface="微软雅黑" panose="020B0503020204020204" pitchFamily="34" charset="-122"/>
              </a:rPr>
              <a:t>1</a:t>
            </a:r>
            <a:r>
              <a:rPr lang="zh-CN" altLang="en-US">
                <a:latin typeface="微软雅黑" panose="020B0503020204020204" pitchFamily="34" charset="-122"/>
                <a:ea typeface="黑体" panose="02010609060101010101" charset="-122"/>
                <a:sym typeface="微软雅黑" panose="020B0503020204020204" pitchFamily="34" charset="-122"/>
              </a:rPr>
              <a:t>、在程序列表界面点击文件管理，进入文件管理界面，选定程序，可以对程序进行复制、粘贴、剪切、删除、重命名、新建文件夹操作。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54277" name="图片 2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95250" y="1419225"/>
            <a:ext cx="6205538" cy="4652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矩形 8"/>
          <p:cNvSpPr/>
          <p:nvPr/>
        </p:nvSpPr>
        <p:spPr>
          <a:xfrm>
            <a:off x="1908175" y="5661025"/>
            <a:ext cx="3743325" cy="4111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9144000" cy="115888"/>
          </a:xfrm>
          <a:prstGeom prst="rect">
            <a:avLst/>
          </a:prstGeom>
          <a:solidFill>
            <a:srgbClr val="D426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55298" name="TextBox 4"/>
          <p:cNvSpPr txBox="1">
            <a:spLocks noChangeArrowheads="1"/>
          </p:cNvSpPr>
          <p:nvPr/>
        </p:nvSpPr>
        <p:spPr bwMode="auto">
          <a:xfrm>
            <a:off x="1116013" y="501650"/>
            <a:ext cx="5184775" cy="5857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 sz="3200">
                <a:latin typeface="方正粗倩简体"/>
                <a:ea typeface="方正粗倩简体"/>
                <a:cs typeface="方正粗倩简体"/>
              </a:rPr>
              <a:t>其他常用操作</a:t>
            </a:r>
            <a:r>
              <a:rPr lang="en-US" altLang="zh-CN" sz="3200">
                <a:latin typeface="方正粗倩简体"/>
                <a:ea typeface="方正粗倩简体"/>
                <a:cs typeface="方正粗倩简体"/>
              </a:rPr>
              <a:t>_</a:t>
            </a:r>
            <a:r>
              <a:rPr lang="zh-CN" altLang="en-US" sz="3200">
                <a:latin typeface="方正粗倩简体"/>
                <a:ea typeface="方正粗倩简体"/>
                <a:cs typeface="方正粗倩简体"/>
              </a:rPr>
              <a:t>程序管理</a:t>
            </a:r>
            <a:endParaRPr lang="zh-CN" altLang="en-US" sz="3200">
              <a:latin typeface="方正粗倩简体"/>
              <a:ea typeface="方正粗倩简体"/>
              <a:cs typeface="方正粗倩简体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3850" y="563563"/>
            <a:ext cx="747713" cy="5222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bg1"/>
                </a:solidFill>
                <a:latin typeface="冬青黑体简体中文 W3" pitchFamily="34" charset="-122"/>
                <a:ea typeface="冬青黑体简体中文 W3" pitchFamily="34" charset="-122"/>
              </a:rPr>
              <a:t>10</a:t>
            </a:r>
            <a:endParaRPr lang="zh-CN" altLang="en-US" sz="2800" b="1" dirty="0">
              <a:solidFill>
                <a:schemeClr val="bg1"/>
              </a:solidFill>
              <a:latin typeface="冬青黑体简体中文 W3" pitchFamily="34" charset="-122"/>
              <a:ea typeface="冬青黑体简体中文 W3" pitchFamily="34" charset="-122"/>
            </a:endParaRPr>
          </a:p>
        </p:txBody>
      </p:sp>
      <p:sp>
        <p:nvSpPr>
          <p:cNvPr id="55300" name="Rectangle 3"/>
          <p:cNvSpPr>
            <a:spLocks noGrp="1" noChangeArrowheads="1"/>
          </p:cNvSpPr>
          <p:nvPr/>
        </p:nvSpPr>
        <p:spPr bwMode="auto">
          <a:xfrm>
            <a:off x="6456363" y="1419225"/>
            <a:ext cx="2687637" cy="18653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>
              <a:spcAft>
                <a:spcPct val="40000"/>
              </a:spcAft>
              <a:buClr>
                <a:srgbClr val="C00000"/>
              </a:buClr>
              <a:buSzPct val="120000"/>
            </a:pPr>
            <a:r>
              <a:rPr lang="en-US" altLang="zh-CN">
                <a:latin typeface="微软雅黑" panose="020B0503020204020204" pitchFamily="34" charset="-122"/>
                <a:ea typeface="黑体" panose="02010609060101010101" charset="-122"/>
                <a:sym typeface="微软雅黑" panose="020B0503020204020204" pitchFamily="34" charset="-122"/>
              </a:rPr>
              <a:t>2</a:t>
            </a:r>
            <a:r>
              <a:rPr lang="zh-CN" altLang="en-US">
                <a:latin typeface="微软雅黑" panose="020B0503020204020204" pitchFamily="34" charset="-122"/>
                <a:ea typeface="黑体" panose="02010609060101010101" charset="-122"/>
                <a:sym typeface="微软雅黑" panose="020B0503020204020204" pitchFamily="34" charset="-122"/>
              </a:rPr>
              <a:t>、例如：</a:t>
            </a:r>
            <a:endParaRPr lang="en-US" altLang="zh-CN">
              <a:latin typeface="微软雅黑" panose="020B0503020204020204" pitchFamily="34" charset="-122"/>
              <a:ea typeface="黑体" panose="02010609060101010101" charset="-122"/>
              <a:sym typeface="微软雅黑" panose="020B0503020204020204" pitchFamily="34" charset="-122"/>
            </a:endParaRPr>
          </a:p>
          <a:p>
            <a:pPr>
              <a:spcAft>
                <a:spcPct val="40000"/>
              </a:spcAft>
              <a:buClr>
                <a:srgbClr val="C00000"/>
              </a:buClr>
              <a:buSzPct val="120000"/>
            </a:pPr>
            <a:r>
              <a:rPr lang="zh-CN" altLang="en-US">
                <a:latin typeface="微软雅黑" panose="020B0503020204020204" pitchFamily="34" charset="-122"/>
                <a:ea typeface="黑体" panose="02010609060101010101" charset="-122"/>
                <a:sym typeface="微软雅黑" panose="020B0503020204020204" pitchFamily="34" charset="-122"/>
              </a:rPr>
              <a:t>点击删除，按对话框提示，选择“是”进行程序删除。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55301" name="图片 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160338" y="1417638"/>
            <a:ext cx="6300787" cy="472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9144000" cy="115888"/>
          </a:xfrm>
          <a:prstGeom prst="rect">
            <a:avLst/>
          </a:prstGeom>
          <a:solidFill>
            <a:srgbClr val="D426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56322" name="TextBox 4"/>
          <p:cNvSpPr txBox="1">
            <a:spLocks noChangeArrowheads="1"/>
          </p:cNvSpPr>
          <p:nvPr/>
        </p:nvSpPr>
        <p:spPr bwMode="auto">
          <a:xfrm>
            <a:off x="1116013" y="501650"/>
            <a:ext cx="5184775" cy="5857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 sz="3200">
                <a:latin typeface="方正粗倩简体"/>
                <a:ea typeface="方正粗倩简体"/>
                <a:cs typeface="方正粗倩简体"/>
              </a:rPr>
              <a:t>其他常用操作</a:t>
            </a:r>
            <a:r>
              <a:rPr lang="en-US" altLang="zh-CN" sz="3200">
                <a:latin typeface="方正粗倩简体"/>
                <a:ea typeface="方正粗倩简体"/>
                <a:cs typeface="方正粗倩简体"/>
              </a:rPr>
              <a:t>_PLC</a:t>
            </a:r>
            <a:r>
              <a:rPr lang="zh-CN" altLang="en-US" sz="3200">
                <a:latin typeface="方正粗倩简体"/>
                <a:ea typeface="方正粗倩简体"/>
                <a:cs typeface="方正粗倩简体"/>
              </a:rPr>
              <a:t>选项</a:t>
            </a:r>
            <a:endParaRPr lang="zh-CN" altLang="en-US" sz="3200">
              <a:latin typeface="方正粗倩简体"/>
              <a:ea typeface="方正粗倩简体"/>
              <a:cs typeface="方正粗倩简体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3850" y="563563"/>
            <a:ext cx="747713" cy="5222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bg1"/>
                </a:solidFill>
                <a:latin typeface="冬青黑体简体中文 W3" pitchFamily="34" charset="-122"/>
                <a:ea typeface="冬青黑体简体中文 W3" pitchFamily="34" charset="-122"/>
              </a:rPr>
              <a:t>10</a:t>
            </a:r>
            <a:endParaRPr lang="zh-CN" altLang="en-US" sz="2800" b="1" dirty="0">
              <a:solidFill>
                <a:schemeClr val="bg1"/>
              </a:solidFill>
              <a:latin typeface="冬青黑体简体中文 W3" pitchFamily="34" charset="-122"/>
              <a:ea typeface="冬青黑体简体中文 W3" pitchFamily="34" charset="-122"/>
            </a:endParaRPr>
          </a:p>
        </p:txBody>
      </p:sp>
      <p:sp>
        <p:nvSpPr>
          <p:cNvPr id="56324" name="Rectangle 3"/>
          <p:cNvSpPr>
            <a:spLocks noGrp="1" noChangeArrowheads="1"/>
          </p:cNvSpPr>
          <p:nvPr/>
        </p:nvSpPr>
        <p:spPr bwMode="auto">
          <a:xfrm>
            <a:off x="6456363" y="1419225"/>
            <a:ext cx="2687637" cy="18653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>
              <a:lnSpc>
                <a:spcPct val="150000"/>
              </a:lnSpc>
              <a:spcAft>
                <a:spcPct val="40000"/>
              </a:spcAft>
              <a:buClr>
                <a:srgbClr val="C00000"/>
              </a:buClr>
              <a:buSzPct val="120000"/>
            </a:pPr>
            <a:r>
              <a:rPr lang="en-US" altLang="zh-CN">
                <a:latin typeface="微软雅黑" panose="020B0503020204020204" pitchFamily="34" charset="-122"/>
                <a:ea typeface="黑体" panose="02010609060101010101" charset="-122"/>
                <a:sym typeface="微软雅黑" panose="020B0503020204020204" pitchFamily="34" charset="-122"/>
              </a:rPr>
              <a:t>1</a:t>
            </a:r>
            <a:r>
              <a:rPr lang="zh-CN" altLang="en-US">
                <a:latin typeface="微软雅黑" panose="020B0503020204020204" pitchFamily="34" charset="-122"/>
                <a:ea typeface="黑体" panose="02010609060101010101" charset="-122"/>
                <a:sym typeface="微软雅黑" panose="020B0503020204020204" pitchFamily="34" charset="-122"/>
              </a:rPr>
              <a:t>、主界面点击设置进入设置界面，可以查看修改常用</a:t>
            </a:r>
            <a:r>
              <a:rPr lang="en-US" altLang="zh-CN">
                <a:latin typeface="微软雅黑" panose="020B0503020204020204" pitchFamily="34" charset="-122"/>
                <a:ea typeface="黑体" panose="02010609060101010101" charset="-122"/>
                <a:sym typeface="微软雅黑" panose="020B0503020204020204" pitchFamily="34" charset="-122"/>
              </a:rPr>
              <a:t>PLC</a:t>
            </a:r>
            <a:r>
              <a:rPr lang="zh-CN" altLang="en-US">
                <a:latin typeface="微软雅黑" panose="020B0503020204020204" pitchFamily="34" charset="-122"/>
                <a:ea typeface="黑体" panose="02010609060101010101" charset="-122"/>
                <a:sym typeface="微软雅黑" panose="020B0503020204020204" pitchFamily="34" charset="-122"/>
              </a:rPr>
              <a:t>选项。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56325" name="图片 2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155575" y="1419225"/>
            <a:ext cx="6300788" cy="472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矩形 6"/>
          <p:cNvSpPr/>
          <p:nvPr/>
        </p:nvSpPr>
        <p:spPr>
          <a:xfrm>
            <a:off x="155575" y="5732463"/>
            <a:ext cx="671513" cy="41116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9144000" cy="115888"/>
          </a:xfrm>
          <a:prstGeom prst="rect">
            <a:avLst/>
          </a:prstGeom>
          <a:solidFill>
            <a:srgbClr val="D426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57346" name="TextBox 4"/>
          <p:cNvSpPr txBox="1">
            <a:spLocks noChangeArrowheads="1"/>
          </p:cNvSpPr>
          <p:nvPr/>
        </p:nvSpPr>
        <p:spPr bwMode="auto">
          <a:xfrm>
            <a:off x="1116013" y="501650"/>
            <a:ext cx="5184775" cy="5857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 sz="3200">
                <a:latin typeface="方正粗倩简体"/>
                <a:ea typeface="方正粗倩简体"/>
                <a:cs typeface="方正粗倩简体"/>
              </a:rPr>
              <a:t>其他常用操作</a:t>
            </a:r>
            <a:r>
              <a:rPr lang="en-US" altLang="zh-CN" sz="3200">
                <a:latin typeface="方正粗倩简体"/>
                <a:ea typeface="方正粗倩简体"/>
                <a:cs typeface="方正粗倩简体"/>
              </a:rPr>
              <a:t>_</a:t>
            </a:r>
            <a:r>
              <a:rPr lang="zh-CN" altLang="en-US" sz="3200">
                <a:latin typeface="方正粗倩简体"/>
                <a:ea typeface="方正粗倩简体"/>
                <a:cs typeface="方正粗倩简体"/>
              </a:rPr>
              <a:t>参数设置</a:t>
            </a:r>
            <a:endParaRPr lang="zh-CN" altLang="en-US" sz="3200">
              <a:latin typeface="方正粗倩简体"/>
              <a:ea typeface="方正粗倩简体"/>
              <a:cs typeface="方正粗倩简体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3850" y="563563"/>
            <a:ext cx="747713" cy="5222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bg1"/>
                </a:solidFill>
                <a:latin typeface="冬青黑体简体中文 W3" pitchFamily="34" charset="-122"/>
                <a:ea typeface="冬青黑体简体中文 W3" pitchFamily="34" charset="-122"/>
              </a:rPr>
              <a:t>10</a:t>
            </a:r>
            <a:endParaRPr lang="zh-CN" altLang="en-US" sz="2800" b="1" dirty="0">
              <a:solidFill>
                <a:schemeClr val="bg1"/>
              </a:solidFill>
              <a:latin typeface="冬青黑体简体中文 W3" pitchFamily="34" charset="-122"/>
              <a:ea typeface="冬青黑体简体中文 W3" pitchFamily="34" charset="-122"/>
            </a:endParaRPr>
          </a:p>
        </p:txBody>
      </p:sp>
      <p:sp>
        <p:nvSpPr>
          <p:cNvPr id="57348" name="Rectangle 3"/>
          <p:cNvSpPr>
            <a:spLocks noGrp="1" noChangeArrowheads="1"/>
          </p:cNvSpPr>
          <p:nvPr/>
        </p:nvSpPr>
        <p:spPr bwMode="auto">
          <a:xfrm>
            <a:off x="6456363" y="1419225"/>
            <a:ext cx="2687637" cy="18653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>
              <a:lnSpc>
                <a:spcPct val="150000"/>
              </a:lnSpc>
              <a:spcAft>
                <a:spcPct val="40000"/>
              </a:spcAft>
              <a:buClr>
                <a:srgbClr val="C00000"/>
              </a:buClr>
              <a:buSzPct val="120000"/>
            </a:pPr>
            <a:r>
              <a:rPr lang="en-US" altLang="zh-CN">
                <a:latin typeface="微软雅黑" panose="020B0503020204020204" pitchFamily="34" charset="-122"/>
                <a:ea typeface="黑体" panose="02010609060101010101" charset="-122"/>
                <a:sym typeface="微软雅黑" panose="020B0503020204020204" pitchFamily="34" charset="-122"/>
              </a:rPr>
              <a:t>1</a:t>
            </a:r>
            <a:r>
              <a:rPr lang="zh-CN" altLang="en-US">
                <a:latin typeface="微软雅黑" panose="020B0503020204020204" pitchFamily="34" charset="-122"/>
                <a:ea typeface="黑体" panose="02010609060101010101" charset="-122"/>
                <a:sym typeface="微软雅黑" panose="020B0503020204020204" pitchFamily="34" charset="-122"/>
              </a:rPr>
              <a:t>、主界面点击设置进入设置界面，点击参数设置，可以查看修改常用参数选项。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57349" name="图片 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155575" y="1419225"/>
            <a:ext cx="6300788" cy="472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矩形 6"/>
          <p:cNvSpPr/>
          <p:nvPr/>
        </p:nvSpPr>
        <p:spPr>
          <a:xfrm>
            <a:off x="827088" y="5732463"/>
            <a:ext cx="649287" cy="41116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9144000" cy="115888"/>
          </a:xfrm>
          <a:prstGeom prst="rect">
            <a:avLst/>
          </a:prstGeom>
          <a:solidFill>
            <a:srgbClr val="D426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58370" name="TextBox 4"/>
          <p:cNvSpPr txBox="1">
            <a:spLocks noChangeArrowheads="1"/>
          </p:cNvSpPr>
          <p:nvPr/>
        </p:nvSpPr>
        <p:spPr bwMode="auto">
          <a:xfrm>
            <a:off x="1116013" y="501650"/>
            <a:ext cx="5184775" cy="5857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 sz="3200">
                <a:latin typeface="方正粗倩简体"/>
                <a:ea typeface="方正粗倩简体"/>
                <a:cs typeface="方正粗倩简体"/>
              </a:rPr>
              <a:t>其他常用操作</a:t>
            </a:r>
            <a:r>
              <a:rPr lang="en-US" altLang="zh-CN" sz="3200">
                <a:latin typeface="方正粗倩简体"/>
                <a:ea typeface="方正粗倩简体"/>
                <a:cs typeface="方正粗倩简体"/>
              </a:rPr>
              <a:t>_</a:t>
            </a:r>
            <a:r>
              <a:rPr lang="zh-CN" altLang="en-US" sz="3200">
                <a:latin typeface="方正粗倩简体"/>
                <a:ea typeface="方正粗倩简体"/>
                <a:cs typeface="方正粗倩简体"/>
              </a:rPr>
              <a:t>刀具管理</a:t>
            </a:r>
            <a:endParaRPr lang="zh-CN" altLang="en-US" sz="3200">
              <a:latin typeface="方正粗倩简体"/>
              <a:ea typeface="方正粗倩简体"/>
              <a:cs typeface="方正粗倩简体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3850" y="563563"/>
            <a:ext cx="747713" cy="5222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bg1"/>
                </a:solidFill>
                <a:latin typeface="冬青黑体简体中文 W3" pitchFamily="34" charset="-122"/>
                <a:ea typeface="冬青黑体简体中文 W3" pitchFamily="34" charset="-122"/>
              </a:rPr>
              <a:t>10</a:t>
            </a:r>
            <a:endParaRPr lang="zh-CN" altLang="en-US" sz="2800" b="1" dirty="0">
              <a:solidFill>
                <a:schemeClr val="bg1"/>
              </a:solidFill>
              <a:latin typeface="冬青黑体简体中文 W3" pitchFamily="34" charset="-122"/>
              <a:ea typeface="冬青黑体简体中文 W3" pitchFamily="34" charset="-122"/>
            </a:endParaRPr>
          </a:p>
        </p:txBody>
      </p:sp>
      <p:sp>
        <p:nvSpPr>
          <p:cNvPr id="58372" name="Rectangle 3"/>
          <p:cNvSpPr>
            <a:spLocks noGrp="1" noChangeArrowheads="1"/>
          </p:cNvSpPr>
          <p:nvPr/>
        </p:nvSpPr>
        <p:spPr bwMode="auto">
          <a:xfrm>
            <a:off x="6456363" y="1419225"/>
            <a:ext cx="2687637" cy="18653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>
              <a:lnSpc>
                <a:spcPct val="150000"/>
              </a:lnSpc>
              <a:spcAft>
                <a:spcPct val="40000"/>
              </a:spcAft>
              <a:buClr>
                <a:srgbClr val="C00000"/>
              </a:buClr>
              <a:buSzPct val="120000"/>
            </a:pPr>
            <a:r>
              <a:rPr lang="en-US" altLang="zh-CN">
                <a:latin typeface="微软雅黑" panose="020B0503020204020204" pitchFamily="34" charset="-122"/>
                <a:ea typeface="黑体" panose="02010609060101010101" charset="-122"/>
                <a:sym typeface="微软雅黑" panose="020B0503020204020204" pitchFamily="34" charset="-122"/>
              </a:rPr>
              <a:t>1</a:t>
            </a:r>
            <a:r>
              <a:rPr lang="zh-CN" altLang="en-US">
                <a:latin typeface="微软雅黑" panose="020B0503020204020204" pitchFamily="34" charset="-122"/>
                <a:ea typeface="黑体" panose="02010609060101010101" charset="-122"/>
                <a:sym typeface="微软雅黑" panose="020B0503020204020204" pitchFamily="34" charset="-122"/>
              </a:rPr>
              <a:t>、主界面点击刀偏进入刀偏表，可以直接在刀偏表中设置刀具，点击扩展功能键进入刀具磨损设置界面。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58373" name="图片 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161925" y="1449388"/>
            <a:ext cx="6294438" cy="4719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矩形 6"/>
          <p:cNvSpPr/>
          <p:nvPr/>
        </p:nvSpPr>
        <p:spPr>
          <a:xfrm>
            <a:off x="5219700" y="5732463"/>
            <a:ext cx="576263" cy="43656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9144000" cy="115888"/>
          </a:xfrm>
          <a:prstGeom prst="rect">
            <a:avLst/>
          </a:prstGeom>
          <a:solidFill>
            <a:srgbClr val="D426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59394" name="TextBox 4"/>
          <p:cNvSpPr txBox="1">
            <a:spLocks noChangeArrowheads="1"/>
          </p:cNvSpPr>
          <p:nvPr/>
        </p:nvSpPr>
        <p:spPr bwMode="auto">
          <a:xfrm>
            <a:off x="1116013" y="501650"/>
            <a:ext cx="5184775" cy="5857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 sz="3200">
                <a:latin typeface="方正粗倩简体"/>
                <a:ea typeface="方正粗倩简体"/>
                <a:cs typeface="方正粗倩简体"/>
              </a:rPr>
              <a:t>其他常用操作</a:t>
            </a:r>
            <a:r>
              <a:rPr lang="en-US" altLang="zh-CN" sz="3200">
                <a:latin typeface="方正粗倩简体"/>
                <a:ea typeface="方正粗倩简体"/>
                <a:cs typeface="方正粗倩简体"/>
              </a:rPr>
              <a:t>_</a:t>
            </a:r>
            <a:r>
              <a:rPr lang="zh-CN" altLang="en-US" sz="3200">
                <a:latin typeface="方正粗倩简体"/>
                <a:ea typeface="方正粗倩简体"/>
                <a:cs typeface="方正粗倩简体"/>
              </a:rPr>
              <a:t>刀具管理</a:t>
            </a:r>
            <a:endParaRPr lang="zh-CN" altLang="en-US" sz="3200">
              <a:latin typeface="方正粗倩简体"/>
              <a:ea typeface="方正粗倩简体"/>
              <a:cs typeface="方正粗倩简体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3850" y="563563"/>
            <a:ext cx="747713" cy="5222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bg1"/>
                </a:solidFill>
                <a:latin typeface="冬青黑体简体中文 W3" pitchFamily="34" charset="-122"/>
                <a:ea typeface="冬青黑体简体中文 W3" pitchFamily="34" charset="-122"/>
              </a:rPr>
              <a:t>10</a:t>
            </a:r>
            <a:endParaRPr lang="zh-CN" altLang="en-US" sz="2800" b="1" dirty="0">
              <a:solidFill>
                <a:schemeClr val="bg1"/>
              </a:solidFill>
              <a:latin typeface="冬青黑体简体中文 W3" pitchFamily="34" charset="-122"/>
              <a:ea typeface="冬青黑体简体中文 W3" pitchFamily="34" charset="-122"/>
            </a:endParaRPr>
          </a:p>
        </p:txBody>
      </p:sp>
      <p:sp>
        <p:nvSpPr>
          <p:cNvPr id="59396" name="Rectangle 3"/>
          <p:cNvSpPr>
            <a:spLocks noGrp="1" noChangeArrowheads="1"/>
          </p:cNvSpPr>
          <p:nvPr/>
        </p:nvSpPr>
        <p:spPr bwMode="auto">
          <a:xfrm>
            <a:off x="6456363" y="1419225"/>
            <a:ext cx="2687637" cy="186531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>
              <a:lnSpc>
                <a:spcPct val="150000"/>
              </a:lnSpc>
              <a:spcAft>
                <a:spcPct val="40000"/>
              </a:spcAft>
              <a:buClr>
                <a:srgbClr val="C00000"/>
              </a:buClr>
              <a:buSzPct val="120000"/>
            </a:pPr>
            <a:r>
              <a:rPr lang="en-US" altLang="zh-CN">
                <a:latin typeface="微软雅黑" panose="020B0503020204020204" pitchFamily="34" charset="-122"/>
                <a:ea typeface="黑体" panose="02010609060101010101" charset="-122"/>
                <a:sym typeface="微软雅黑" panose="020B0503020204020204" pitchFamily="34" charset="-122"/>
              </a:rPr>
              <a:t>2</a:t>
            </a:r>
            <a:r>
              <a:rPr lang="zh-CN" altLang="en-US">
                <a:latin typeface="微软雅黑" panose="020B0503020204020204" pitchFamily="34" charset="-122"/>
                <a:ea typeface="黑体" panose="02010609060101010101" charset="-122"/>
                <a:sym typeface="微软雅黑" panose="020B0503020204020204" pitchFamily="34" charset="-122"/>
              </a:rPr>
              <a:t>、在刀具磨损界面可以设置相应刀具</a:t>
            </a:r>
            <a:r>
              <a:rPr lang="en-US" altLang="zh-CN">
                <a:latin typeface="微软雅黑" panose="020B0503020204020204" pitchFamily="34" charset="-122"/>
                <a:ea typeface="黑体" panose="02010609060101010101" charset="-122"/>
                <a:sym typeface="微软雅黑" panose="020B0503020204020204" pitchFamily="34" charset="-122"/>
              </a:rPr>
              <a:t>XZ</a:t>
            </a:r>
            <a:r>
              <a:rPr lang="zh-CN" altLang="en-US">
                <a:latin typeface="微软雅黑" panose="020B0503020204020204" pitchFamily="34" charset="-122"/>
                <a:ea typeface="黑体" panose="02010609060101010101" charset="-122"/>
                <a:sym typeface="微软雅黑" panose="020B0503020204020204" pitchFamily="34" charset="-122"/>
              </a:rPr>
              <a:t>轴方向的磨损值，点击标准退回刀偏表。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59397" name="图片 2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244475" y="1435100"/>
            <a:ext cx="6049963" cy="4537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矩形 6"/>
          <p:cNvSpPr/>
          <p:nvPr/>
        </p:nvSpPr>
        <p:spPr>
          <a:xfrm>
            <a:off x="5076825" y="5589588"/>
            <a:ext cx="574675" cy="38258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TextBox 3"/>
          <p:cNvSpPr txBox="1">
            <a:spLocks noChangeArrowheads="1"/>
          </p:cNvSpPr>
          <p:nvPr/>
        </p:nvSpPr>
        <p:spPr bwMode="auto">
          <a:xfrm>
            <a:off x="1116013" y="501650"/>
            <a:ext cx="5184775" cy="5857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 sz="3200">
                <a:latin typeface="方正粗倩简体"/>
                <a:ea typeface="方正粗倩简体"/>
                <a:cs typeface="方正粗倩简体"/>
              </a:rPr>
              <a:t>系统界面介绍</a:t>
            </a:r>
            <a:endParaRPr lang="zh-CN" altLang="en-US" sz="3200">
              <a:latin typeface="方正粗倩简体"/>
              <a:ea typeface="方正粗倩简体"/>
              <a:cs typeface="方正粗倩简体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3850" y="563563"/>
            <a:ext cx="576263" cy="5222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bg1"/>
                </a:solidFill>
                <a:latin typeface="冬青黑体简体中文 W3" pitchFamily="34" charset="-122"/>
                <a:ea typeface="冬青黑体简体中文 W3" pitchFamily="34" charset="-122"/>
              </a:rPr>
              <a:t>1</a:t>
            </a:r>
            <a:endParaRPr lang="zh-CN" altLang="en-US" sz="2800" b="1" dirty="0">
              <a:solidFill>
                <a:schemeClr val="bg1"/>
              </a:solidFill>
              <a:latin typeface="冬青黑体简体中文 W3" pitchFamily="34" charset="-122"/>
              <a:ea typeface="冬青黑体简体中文 W3" pitchFamily="34" charset="-122"/>
            </a:endParaRPr>
          </a:p>
        </p:txBody>
      </p:sp>
      <p:sp>
        <p:nvSpPr>
          <p:cNvPr id="20483" name="Text Box 6"/>
          <p:cNvSpPr txBox="1">
            <a:spLocks noChangeArrowheads="1"/>
          </p:cNvSpPr>
          <p:nvPr/>
        </p:nvSpPr>
        <p:spPr bwMode="auto">
          <a:xfrm>
            <a:off x="255588" y="1614488"/>
            <a:ext cx="962025" cy="323850"/>
          </a:xfrm>
          <a:prstGeom prst="rect">
            <a:avLst/>
          </a:prstGeom>
          <a:solidFill>
            <a:srgbClr val="CC6600"/>
          </a:solidFill>
          <a:ln w="19050">
            <a:solidFill>
              <a:srgbClr val="4D4D4D"/>
            </a:solidFill>
            <a:miter lim="800000"/>
          </a:ln>
        </p:spPr>
        <p:txBody>
          <a:bodyPr>
            <a:spAutoFit/>
          </a:bodyPr>
          <a:lstStyle/>
          <a:p>
            <a:pPr algn="ctr"/>
            <a:r>
              <a:rPr lang="zh-CN" altLang="en-US" sz="1400" b="1">
                <a:solidFill>
                  <a:schemeClr val="bg1"/>
                </a:solidFill>
                <a:latin typeface="Calibri" panose="020F0502020204030204" pitchFamily="34" charset="0"/>
              </a:rPr>
              <a:t>版本号</a:t>
            </a:r>
            <a:endParaRPr lang="zh-CN" altLang="en-US" sz="1400" b="1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20484" name="Text Box 9"/>
          <p:cNvSpPr txBox="1">
            <a:spLocks noChangeArrowheads="1"/>
          </p:cNvSpPr>
          <p:nvPr/>
        </p:nvSpPr>
        <p:spPr bwMode="auto">
          <a:xfrm>
            <a:off x="250825" y="2284413"/>
            <a:ext cx="962025" cy="334962"/>
          </a:xfrm>
          <a:prstGeom prst="rect">
            <a:avLst/>
          </a:prstGeom>
          <a:solidFill>
            <a:srgbClr val="CC6600"/>
          </a:solidFill>
          <a:ln w="19050">
            <a:solidFill>
              <a:srgbClr val="4D4D4D"/>
            </a:solidFill>
            <a:miter lim="800000"/>
          </a:ln>
        </p:spPr>
        <p:txBody>
          <a:bodyPr>
            <a:spAutoFit/>
          </a:bodyPr>
          <a:lstStyle/>
          <a:p>
            <a:pPr algn="ctr"/>
            <a:r>
              <a:rPr lang="zh-CN" altLang="en-US" sz="1400" b="1">
                <a:solidFill>
                  <a:schemeClr val="bg1"/>
                </a:solidFill>
                <a:latin typeface="Calibri" panose="020F0502020204030204" pitchFamily="34" charset="0"/>
              </a:rPr>
              <a:t>坐标</a:t>
            </a:r>
            <a:endParaRPr lang="zh-CN" altLang="en-US" sz="1400" b="1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20485" name="Text Box 12"/>
          <p:cNvSpPr txBox="1">
            <a:spLocks noChangeArrowheads="1"/>
          </p:cNvSpPr>
          <p:nvPr/>
        </p:nvSpPr>
        <p:spPr bwMode="auto">
          <a:xfrm>
            <a:off x="250825" y="3067050"/>
            <a:ext cx="962025" cy="307975"/>
          </a:xfrm>
          <a:prstGeom prst="rect">
            <a:avLst/>
          </a:prstGeom>
          <a:solidFill>
            <a:srgbClr val="CC6600"/>
          </a:solidFill>
          <a:ln w="19050">
            <a:solidFill>
              <a:srgbClr val="4D4D4D"/>
            </a:solidFill>
            <a:miter lim="800000"/>
          </a:ln>
        </p:spPr>
        <p:txBody>
          <a:bodyPr>
            <a:spAutoFit/>
          </a:bodyPr>
          <a:lstStyle/>
          <a:p>
            <a:pPr algn="ctr"/>
            <a:r>
              <a:rPr lang="zh-CN" altLang="en-US" sz="1400" b="1">
                <a:solidFill>
                  <a:schemeClr val="bg1"/>
                </a:solidFill>
                <a:latin typeface="Calibri" panose="020F0502020204030204" pitchFamily="34" charset="0"/>
              </a:rPr>
              <a:t>当前刀具</a:t>
            </a:r>
            <a:endParaRPr lang="zh-CN" altLang="en-US" sz="1400" b="1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20486" name="Text Box 15"/>
          <p:cNvSpPr txBox="1">
            <a:spLocks noChangeArrowheads="1"/>
          </p:cNvSpPr>
          <p:nvPr/>
        </p:nvSpPr>
        <p:spPr bwMode="auto">
          <a:xfrm>
            <a:off x="255588" y="4389438"/>
            <a:ext cx="962025" cy="334962"/>
          </a:xfrm>
          <a:prstGeom prst="rect">
            <a:avLst/>
          </a:prstGeom>
          <a:solidFill>
            <a:srgbClr val="CC6600"/>
          </a:solidFill>
          <a:ln w="19050">
            <a:solidFill>
              <a:srgbClr val="4D4D4D"/>
            </a:solidFill>
            <a:miter lim="800000"/>
          </a:ln>
        </p:spPr>
        <p:txBody>
          <a:bodyPr>
            <a:spAutoFit/>
          </a:bodyPr>
          <a:lstStyle/>
          <a:p>
            <a:pPr algn="ctr"/>
            <a:r>
              <a:rPr lang="zh-CN" altLang="en-US" sz="1400" b="1">
                <a:solidFill>
                  <a:schemeClr val="bg1"/>
                </a:solidFill>
                <a:latin typeface="Calibri" panose="020F0502020204030204" pitchFamily="34" charset="0"/>
              </a:rPr>
              <a:t>程序</a:t>
            </a:r>
            <a:endParaRPr lang="zh-CN" altLang="en-US" sz="1400" b="1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20487" name="Text Box 18"/>
          <p:cNvSpPr txBox="1">
            <a:spLocks noChangeArrowheads="1"/>
          </p:cNvSpPr>
          <p:nvPr/>
        </p:nvSpPr>
        <p:spPr bwMode="auto">
          <a:xfrm>
            <a:off x="250825" y="5200650"/>
            <a:ext cx="962025" cy="334963"/>
          </a:xfrm>
          <a:prstGeom prst="rect">
            <a:avLst/>
          </a:prstGeom>
          <a:solidFill>
            <a:srgbClr val="CC6600"/>
          </a:solidFill>
          <a:ln w="19050">
            <a:solidFill>
              <a:srgbClr val="4D4D4D"/>
            </a:solidFill>
            <a:miter lim="800000"/>
          </a:ln>
        </p:spPr>
        <p:txBody>
          <a:bodyPr>
            <a:spAutoFit/>
          </a:bodyPr>
          <a:lstStyle/>
          <a:p>
            <a:pPr algn="ctr"/>
            <a:r>
              <a:rPr lang="zh-CN" altLang="en-US" sz="1400" b="1">
                <a:solidFill>
                  <a:schemeClr val="bg1"/>
                </a:solidFill>
                <a:latin typeface="Calibri" panose="020F0502020204030204" pitchFamily="34" charset="0"/>
              </a:rPr>
              <a:t>MDA</a:t>
            </a:r>
            <a:endParaRPr lang="zh-CN" altLang="en-US" sz="1400" b="1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20488" name="Text Box 21"/>
          <p:cNvSpPr txBox="1">
            <a:spLocks noChangeArrowheads="1"/>
          </p:cNvSpPr>
          <p:nvPr/>
        </p:nvSpPr>
        <p:spPr bwMode="auto">
          <a:xfrm>
            <a:off x="250825" y="5662613"/>
            <a:ext cx="962025" cy="334962"/>
          </a:xfrm>
          <a:prstGeom prst="rect">
            <a:avLst/>
          </a:prstGeom>
          <a:solidFill>
            <a:srgbClr val="CC6600"/>
          </a:solidFill>
          <a:ln w="19050">
            <a:solidFill>
              <a:srgbClr val="4D4D4D"/>
            </a:solidFill>
            <a:miter lim="800000"/>
          </a:ln>
        </p:spPr>
        <p:txBody>
          <a:bodyPr>
            <a:spAutoFit/>
          </a:bodyPr>
          <a:lstStyle/>
          <a:p>
            <a:pPr algn="ctr"/>
            <a:r>
              <a:rPr lang="zh-CN" altLang="en-US" sz="1400" b="1">
                <a:solidFill>
                  <a:schemeClr val="bg1"/>
                </a:solidFill>
                <a:latin typeface="Calibri" panose="020F0502020204030204" pitchFamily="34" charset="0"/>
              </a:rPr>
              <a:t>功能按钮</a:t>
            </a:r>
            <a:endParaRPr lang="zh-CN" altLang="en-US" sz="1400" b="1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20489" name="Text Box 24"/>
          <p:cNvSpPr txBox="1">
            <a:spLocks noChangeArrowheads="1"/>
          </p:cNvSpPr>
          <p:nvPr/>
        </p:nvSpPr>
        <p:spPr bwMode="auto">
          <a:xfrm>
            <a:off x="7931150" y="1628775"/>
            <a:ext cx="962025" cy="323850"/>
          </a:xfrm>
          <a:prstGeom prst="rect">
            <a:avLst/>
          </a:prstGeom>
          <a:solidFill>
            <a:srgbClr val="CC6600"/>
          </a:solidFill>
          <a:ln w="19050">
            <a:solidFill>
              <a:srgbClr val="4D4D4D"/>
            </a:solidFill>
            <a:miter lim="800000"/>
          </a:ln>
        </p:spPr>
        <p:txBody>
          <a:bodyPr>
            <a:spAutoFit/>
          </a:bodyPr>
          <a:lstStyle/>
          <a:p>
            <a:pPr algn="ctr"/>
            <a:r>
              <a:rPr lang="zh-CN" altLang="en-US" sz="1400" b="1">
                <a:solidFill>
                  <a:schemeClr val="bg1"/>
                </a:solidFill>
                <a:latin typeface="Calibri" panose="020F0502020204030204" pitchFamily="34" charset="0"/>
              </a:rPr>
              <a:t>系统状态</a:t>
            </a:r>
            <a:endParaRPr lang="zh-CN" altLang="en-US" sz="1400" b="1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20490" name="Text Box 27"/>
          <p:cNvSpPr txBox="1">
            <a:spLocks noChangeArrowheads="1"/>
          </p:cNvSpPr>
          <p:nvPr/>
        </p:nvSpPr>
        <p:spPr bwMode="auto">
          <a:xfrm>
            <a:off x="7931150" y="2384425"/>
            <a:ext cx="962025" cy="323850"/>
          </a:xfrm>
          <a:prstGeom prst="rect">
            <a:avLst/>
          </a:prstGeom>
          <a:solidFill>
            <a:srgbClr val="CC6600"/>
          </a:solidFill>
          <a:ln w="19050">
            <a:solidFill>
              <a:srgbClr val="4D4D4D"/>
            </a:solidFill>
            <a:miter lim="800000"/>
          </a:ln>
        </p:spPr>
        <p:txBody>
          <a:bodyPr>
            <a:spAutoFit/>
          </a:bodyPr>
          <a:lstStyle/>
          <a:p>
            <a:pPr algn="ctr"/>
            <a:r>
              <a:rPr lang="zh-CN" altLang="en-US" sz="1400" b="1">
                <a:solidFill>
                  <a:schemeClr val="bg1"/>
                </a:solidFill>
                <a:latin typeface="Calibri" panose="020F0502020204030204" pitchFamily="34" charset="0"/>
              </a:rPr>
              <a:t>速度显示</a:t>
            </a:r>
            <a:endParaRPr lang="zh-CN" altLang="en-US" sz="1400" b="1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20491" name="Text Box 30"/>
          <p:cNvSpPr txBox="1">
            <a:spLocks noChangeArrowheads="1"/>
          </p:cNvSpPr>
          <p:nvPr/>
        </p:nvSpPr>
        <p:spPr bwMode="auto">
          <a:xfrm>
            <a:off x="7931150" y="3067050"/>
            <a:ext cx="962025" cy="323850"/>
          </a:xfrm>
          <a:prstGeom prst="rect">
            <a:avLst/>
          </a:prstGeom>
          <a:solidFill>
            <a:srgbClr val="CC6600"/>
          </a:solidFill>
          <a:ln w="19050">
            <a:solidFill>
              <a:srgbClr val="4D4D4D"/>
            </a:solidFill>
            <a:miter lim="800000"/>
          </a:ln>
        </p:spPr>
        <p:txBody>
          <a:bodyPr>
            <a:spAutoFit/>
          </a:bodyPr>
          <a:lstStyle/>
          <a:p>
            <a:pPr algn="ctr"/>
            <a:r>
              <a:rPr lang="zh-CN" altLang="en-US" sz="1400" b="1">
                <a:solidFill>
                  <a:schemeClr val="bg1"/>
                </a:solidFill>
                <a:latin typeface="Calibri" panose="020F0502020204030204" pitchFamily="34" charset="0"/>
              </a:rPr>
              <a:t>工件计件</a:t>
            </a:r>
            <a:endParaRPr lang="zh-CN" altLang="en-US" sz="1400" b="1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20492" name="Text Box 33"/>
          <p:cNvSpPr txBox="1">
            <a:spLocks noChangeArrowheads="1"/>
          </p:cNvSpPr>
          <p:nvPr/>
        </p:nvSpPr>
        <p:spPr bwMode="auto">
          <a:xfrm>
            <a:off x="7931150" y="4652963"/>
            <a:ext cx="962025" cy="323850"/>
          </a:xfrm>
          <a:prstGeom prst="rect">
            <a:avLst/>
          </a:prstGeom>
          <a:solidFill>
            <a:srgbClr val="CC6600"/>
          </a:solidFill>
          <a:ln w="19050">
            <a:solidFill>
              <a:srgbClr val="4D4D4D"/>
            </a:solidFill>
            <a:miter lim="800000"/>
          </a:ln>
        </p:spPr>
        <p:txBody>
          <a:bodyPr>
            <a:spAutoFit/>
          </a:bodyPr>
          <a:lstStyle/>
          <a:p>
            <a:pPr algn="ctr"/>
            <a:r>
              <a:rPr lang="zh-CN" altLang="en-US" sz="1400" b="1">
                <a:solidFill>
                  <a:schemeClr val="bg1"/>
                </a:solidFill>
                <a:latin typeface="Calibri" panose="020F0502020204030204" pitchFamily="34" charset="0"/>
              </a:rPr>
              <a:t>图形模拟</a:t>
            </a:r>
            <a:endParaRPr lang="zh-CN" altLang="en-US" sz="1400" b="1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sp>
        <p:nvSpPr>
          <p:cNvPr id="20493" name="Text Box 36"/>
          <p:cNvSpPr txBox="1">
            <a:spLocks noChangeArrowheads="1"/>
          </p:cNvSpPr>
          <p:nvPr/>
        </p:nvSpPr>
        <p:spPr bwMode="auto">
          <a:xfrm>
            <a:off x="7931150" y="5626100"/>
            <a:ext cx="962025" cy="323850"/>
          </a:xfrm>
          <a:prstGeom prst="rect">
            <a:avLst/>
          </a:prstGeom>
          <a:solidFill>
            <a:srgbClr val="CC6600"/>
          </a:solidFill>
          <a:ln w="19050">
            <a:solidFill>
              <a:srgbClr val="4D4D4D"/>
            </a:solidFill>
            <a:miter lim="800000"/>
          </a:ln>
        </p:spPr>
        <p:txBody>
          <a:bodyPr>
            <a:spAutoFit/>
          </a:bodyPr>
          <a:lstStyle/>
          <a:p>
            <a:pPr algn="ctr"/>
            <a:r>
              <a:rPr lang="zh-CN" altLang="en-US" sz="1400" b="1" dirty="0">
                <a:solidFill>
                  <a:schemeClr val="bg1"/>
                </a:solidFill>
                <a:latin typeface="Calibri" panose="020F0502020204030204" pitchFamily="34" charset="0"/>
              </a:rPr>
              <a:t>关机</a:t>
            </a:r>
            <a:endParaRPr lang="zh-CN" altLang="en-US" sz="1400" b="1" dirty="0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pic>
        <p:nvPicPr>
          <p:cNvPr id="20494" name="图片 1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1612900" y="1614488"/>
            <a:ext cx="5876925" cy="4406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" name="矩形 40"/>
          <p:cNvSpPr/>
          <p:nvPr/>
        </p:nvSpPr>
        <p:spPr>
          <a:xfrm>
            <a:off x="1612900" y="1614488"/>
            <a:ext cx="798513" cy="3238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2" name="矩形 41"/>
          <p:cNvSpPr/>
          <p:nvPr/>
        </p:nvSpPr>
        <p:spPr>
          <a:xfrm>
            <a:off x="1612900" y="1989138"/>
            <a:ext cx="3175000" cy="93503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3" name="矩形 42"/>
          <p:cNvSpPr/>
          <p:nvPr/>
        </p:nvSpPr>
        <p:spPr>
          <a:xfrm>
            <a:off x="1612900" y="3051175"/>
            <a:ext cx="1374775" cy="3397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4" name="矩形 43"/>
          <p:cNvSpPr/>
          <p:nvPr/>
        </p:nvSpPr>
        <p:spPr>
          <a:xfrm>
            <a:off x="1612900" y="3541713"/>
            <a:ext cx="2938463" cy="165893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5" name="矩形 44"/>
          <p:cNvSpPr/>
          <p:nvPr/>
        </p:nvSpPr>
        <p:spPr>
          <a:xfrm>
            <a:off x="1619250" y="5229225"/>
            <a:ext cx="2932113" cy="32861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6" name="矩形 45"/>
          <p:cNvSpPr/>
          <p:nvPr/>
        </p:nvSpPr>
        <p:spPr>
          <a:xfrm>
            <a:off x="1636713" y="5626100"/>
            <a:ext cx="5238750" cy="3603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7" name="矩形 46"/>
          <p:cNvSpPr/>
          <p:nvPr/>
        </p:nvSpPr>
        <p:spPr>
          <a:xfrm>
            <a:off x="6875463" y="5626100"/>
            <a:ext cx="614362" cy="3603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8" name="矩形 47"/>
          <p:cNvSpPr/>
          <p:nvPr/>
        </p:nvSpPr>
        <p:spPr>
          <a:xfrm>
            <a:off x="4572000" y="3541713"/>
            <a:ext cx="2917825" cy="208438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9" name="矩形 48"/>
          <p:cNvSpPr/>
          <p:nvPr/>
        </p:nvSpPr>
        <p:spPr>
          <a:xfrm>
            <a:off x="4778375" y="1990725"/>
            <a:ext cx="2711450" cy="9334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50" name="矩形 49"/>
          <p:cNvSpPr/>
          <p:nvPr/>
        </p:nvSpPr>
        <p:spPr>
          <a:xfrm>
            <a:off x="5734050" y="2997200"/>
            <a:ext cx="1755775" cy="4905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51" name="矩形 50"/>
          <p:cNvSpPr/>
          <p:nvPr/>
        </p:nvSpPr>
        <p:spPr>
          <a:xfrm>
            <a:off x="3200400" y="3068638"/>
            <a:ext cx="2379663" cy="3238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>
            <a:off x="2555875" y="1614488"/>
            <a:ext cx="3578225" cy="3238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53" name="矩形 52"/>
          <p:cNvSpPr/>
          <p:nvPr/>
        </p:nvSpPr>
        <p:spPr>
          <a:xfrm>
            <a:off x="6403975" y="1604963"/>
            <a:ext cx="1085850" cy="3238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0508" name="Text Box 6"/>
          <p:cNvSpPr txBox="1">
            <a:spLocks noChangeArrowheads="1"/>
          </p:cNvSpPr>
          <p:nvPr/>
        </p:nvSpPr>
        <p:spPr bwMode="auto">
          <a:xfrm>
            <a:off x="4256088" y="1123950"/>
            <a:ext cx="1852612" cy="307975"/>
          </a:xfrm>
          <a:prstGeom prst="rect">
            <a:avLst/>
          </a:prstGeom>
          <a:solidFill>
            <a:srgbClr val="CC6600"/>
          </a:solidFill>
          <a:ln w="19050">
            <a:solidFill>
              <a:srgbClr val="4D4D4D"/>
            </a:solidFill>
            <a:miter lim="800000"/>
          </a:ln>
        </p:spPr>
        <p:txBody>
          <a:bodyPr>
            <a:spAutoFit/>
          </a:bodyPr>
          <a:lstStyle/>
          <a:p>
            <a:pPr algn="ctr"/>
            <a:r>
              <a:rPr lang="zh-CN" altLang="en-US" sz="1400" b="1">
                <a:solidFill>
                  <a:schemeClr val="bg1"/>
                </a:solidFill>
                <a:latin typeface="Calibri" panose="020F0502020204030204" pitchFamily="34" charset="0"/>
              </a:rPr>
              <a:t>信息显示区</a:t>
            </a:r>
            <a:endParaRPr lang="zh-CN" altLang="en-US" sz="1400" b="1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cxnSp>
        <p:nvCxnSpPr>
          <p:cNvPr id="60" name="直接箭头连接符 59"/>
          <p:cNvCxnSpPr>
            <a:stCxn id="20483" idx="3"/>
          </p:cNvCxnSpPr>
          <p:nvPr/>
        </p:nvCxnSpPr>
        <p:spPr>
          <a:xfrm>
            <a:off x="1217613" y="1776413"/>
            <a:ext cx="395287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箭头连接符 61"/>
          <p:cNvCxnSpPr/>
          <p:nvPr/>
        </p:nvCxnSpPr>
        <p:spPr>
          <a:xfrm>
            <a:off x="1212850" y="2495550"/>
            <a:ext cx="395288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箭头连接符 62"/>
          <p:cNvCxnSpPr/>
          <p:nvPr/>
        </p:nvCxnSpPr>
        <p:spPr>
          <a:xfrm>
            <a:off x="1217613" y="3260725"/>
            <a:ext cx="395287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箭头连接符 63"/>
          <p:cNvCxnSpPr/>
          <p:nvPr/>
        </p:nvCxnSpPr>
        <p:spPr>
          <a:xfrm>
            <a:off x="1217613" y="4584700"/>
            <a:ext cx="395287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箭头连接符 64"/>
          <p:cNvCxnSpPr/>
          <p:nvPr/>
        </p:nvCxnSpPr>
        <p:spPr>
          <a:xfrm>
            <a:off x="1177925" y="5395913"/>
            <a:ext cx="39687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箭头连接符 65"/>
          <p:cNvCxnSpPr/>
          <p:nvPr/>
        </p:nvCxnSpPr>
        <p:spPr>
          <a:xfrm>
            <a:off x="1223963" y="5832475"/>
            <a:ext cx="395287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15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93850" y="1246188"/>
            <a:ext cx="838200" cy="257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6" name="直接箭头连接符 5"/>
          <p:cNvCxnSpPr>
            <a:stCxn id="20489" idx="1"/>
          </p:cNvCxnSpPr>
          <p:nvPr/>
        </p:nvCxnSpPr>
        <p:spPr>
          <a:xfrm flipH="1">
            <a:off x="7489825" y="1790700"/>
            <a:ext cx="44132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箭头连接符 54"/>
          <p:cNvCxnSpPr/>
          <p:nvPr/>
        </p:nvCxnSpPr>
        <p:spPr>
          <a:xfrm flipH="1">
            <a:off x="7489825" y="2590800"/>
            <a:ext cx="44132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箭头连接符 55"/>
          <p:cNvCxnSpPr/>
          <p:nvPr/>
        </p:nvCxnSpPr>
        <p:spPr>
          <a:xfrm flipH="1">
            <a:off x="7488238" y="3208338"/>
            <a:ext cx="442912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箭头连接符 56"/>
          <p:cNvCxnSpPr/>
          <p:nvPr/>
        </p:nvCxnSpPr>
        <p:spPr>
          <a:xfrm flipH="1">
            <a:off x="7488238" y="4816475"/>
            <a:ext cx="442912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箭头连接符 57"/>
          <p:cNvCxnSpPr/>
          <p:nvPr/>
        </p:nvCxnSpPr>
        <p:spPr>
          <a:xfrm flipH="1">
            <a:off x="7489825" y="5805488"/>
            <a:ext cx="44132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箭头连接符 58"/>
          <p:cNvCxnSpPr>
            <a:endCxn id="2" idx="0"/>
          </p:cNvCxnSpPr>
          <p:nvPr/>
        </p:nvCxnSpPr>
        <p:spPr>
          <a:xfrm flipH="1">
            <a:off x="4551363" y="1431925"/>
            <a:ext cx="461962" cy="18256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22" name="Text Box 12"/>
          <p:cNvSpPr txBox="1">
            <a:spLocks noChangeArrowheads="1"/>
          </p:cNvSpPr>
          <p:nvPr/>
        </p:nvSpPr>
        <p:spPr bwMode="auto">
          <a:xfrm>
            <a:off x="250825" y="3663950"/>
            <a:ext cx="962025" cy="307975"/>
          </a:xfrm>
          <a:prstGeom prst="rect">
            <a:avLst/>
          </a:prstGeom>
          <a:solidFill>
            <a:srgbClr val="CC6600"/>
          </a:solidFill>
          <a:ln w="19050">
            <a:solidFill>
              <a:srgbClr val="4D4D4D"/>
            </a:solidFill>
            <a:miter lim="800000"/>
          </a:ln>
        </p:spPr>
        <p:txBody>
          <a:bodyPr>
            <a:spAutoFit/>
          </a:bodyPr>
          <a:lstStyle/>
          <a:p>
            <a:pPr algn="ctr"/>
            <a:r>
              <a:rPr lang="en-US" altLang="zh-CN" sz="1400" b="1">
                <a:solidFill>
                  <a:schemeClr val="bg1"/>
                </a:solidFill>
                <a:latin typeface="Calibri" panose="020F0502020204030204" pitchFamily="34" charset="0"/>
              </a:rPr>
              <a:t>G</a:t>
            </a:r>
            <a:r>
              <a:rPr lang="zh-CN" altLang="en-US" sz="1400" b="1">
                <a:solidFill>
                  <a:schemeClr val="bg1"/>
                </a:solidFill>
                <a:latin typeface="Calibri" panose="020F0502020204030204" pitchFamily="34" charset="0"/>
              </a:rPr>
              <a:t>代码</a:t>
            </a:r>
            <a:endParaRPr lang="zh-CN" altLang="en-US" sz="1400" b="1">
              <a:solidFill>
                <a:schemeClr val="bg1"/>
              </a:solidFill>
              <a:latin typeface="Calibri" panose="020F0502020204030204" pitchFamily="34" charset="0"/>
            </a:endParaRPr>
          </a:p>
        </p:txBody>
      </p:sp>
      <p:cxnSp>
        <p:nvCxnSpPr>
          <p:cNvPr id="19" name="肘形连接符 18"/>
          <p:cNvCxnSpPr>
            <a:stCxn id="20522" idx="3"/>
          </p:cNvCxnSpPr>
          <p:nvPr/>
        </p:nvCxnSpPr>
        <p:spPr>
          <a:xfrm flipV="1">
            <a:off x="1212850" y="3487738"/>
            <a:ext cx="3338513" cy="330200"/>
          </a:xfrm>
          <a:prstGeom prst="bentConnector3">
            <a:avLst>
              <a:gd name="adj1" fmla="val 6601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/>
          <p:nvPr/>
        </p:nvCxnSpPr>
        <p:spPr>
          <a:xfrm flipV="1">
            <a:off x="4551363" y="3260725"/>
            <a:ext cx="0" cy="22701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9144000" cy="115888"/>
          </a:xfrm>
          <a:prstGeom prst="rect">
            <a:avLst/>
          </a:prstGeom>
          <a:solidFill>
            <a:srgbClr val="D426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0418" name="文本框 1"/>
          <p:cNvSpPr txBox="1">
            <a:spLocks noChangeArrowheads="1"/>
          </p:cNvSpPr>
          <p:nvPr/>
        </p:nvSpPr>
        <p:spPr bwMode="auto">
          <a:xfrm>
            <a:off x="3563938" y="2492375"/>
            <a:ext cx="5400675" cy="9239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 sz="5400">
                <a:solidFill>
                  <a:srgbClr val="C00000"/>
                </a:solidFill>
                <a:latin typeface="方正粗倩简体"/>
                <a:ea typeface="方正粗倩简体"/>
                <a:cs typeface="方正粗倩简体"/>
              </a:rPr>
              <a:t>谢谢！</a:t>
            </a:r>
            <a:endParaRPr lang="zh-CN" altLang="en-US" sz="5400">
              <a:solidFill>
                <a:srgbClr val="C00000"/>
              </a:solidFill>
              <a:latin typeface="方正粗倩简体"/>
              <a:ea typeface="方正粗倩简体"/>
              <a:cs typeface="方正粗倩简体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9144000" cy="115888"/>
          </a:xfrm>
          <a:prstGeom prst="rect">
            <a:avLst/>
          </a:prstGeom>
          <a:solidFill>
            <a:srgbClr val="D426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1506" name="TextBox 4"/>
          <p:cNvSpPr txBox="1">
            <a:spLocks noChangeArrowheads="1"/>
          </p:cNvSpPr>
          <p:nvPr/>
        </p:nvSpPr>
        <p:spPr bwMode="auto">
          <a:xfrm>
            <a:off x="1116013" y="501650"/>
            <a:ext cx="5184775" cy="5857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 sz="3200">
                <a:latin typeface="方正粗倩简体"/>
                <a:ea typeface="方正粗倩简体"/>
                <a:cs typeface="方正粗倩简体"/>
              </a:rPr>
              <a:t>操作界面</a:t>
            </a:r>
            <a:endParaRPr lang="zh-CN" altLang="en-US" sz="3200">
              <a:latin typeface="方正粗倩简体"/>
              <a:ea typeface="方正粗倩简体"/>
              <a:cs typeface="方正粗倩简体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3850" y="563563"/>
            <a:ext cx="576263" cy="5222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bg1"/>
                </a:solidFill>
                <a:latin typeface="冬青黑体简体中文 W3" pitchFamily="34" charset="-122"/>
                <a:ea typeface="冬青黑体简体中文 W3" pitchFamily="34" charset="-122"/>
              </a:rPr>
              <a:t>1</a:t>
            </a:r>
            <a:endParaRPr lang="zh-CN" altLang="en-US" sz="2800" b="1" dirty="0">
              <a:solidFill>
                <a:schemeClr val="bg1"/>
              </a:solidFill>
              <a:latin typeface="冬青黑体简体中文 W3" pitchFamily="34" charset="-122"/>
              <a:ea typeface="冬青黑体简体中文 W3" pitchFamily="34" charset="-122"/>
            </a:endParaRPr>
          </a:p>
        </p:txBody>
      </p:sp>
      <p:pic>
        <p:nvPicPr>
          <p:cNvPr id="21508" name="图片 29" descr="面板00.jpg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0" y="1285860"/>
            <a:ext cx="9144000" cy="48577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5540" y="5317869"/>
            <a:ext cx="1165225" cy="51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5787" y="5317869"/>
            <a:ext cx="1165225" cy="51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矩形 3"/>
          <p:cNvSpPr/>
          <p:nvPr/>
        </p:nvSpPr>
        <p:spPr>
          <a:xfrm>
            <a:off x="0" y="0"/>
            <a:ext cx="9144000" cy="115888"/>
          </a:xfrm>
          <a:prstGeom prst="rect">
            <a:avLst/>
          </a:prstGeom>
          <a:solidFill>
            <a:srgbClr val="D426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2530" name="TextBox 4"/>
          <p:cNvSpPr txBox="1">
            <a:spLocks noChangeArrowheads="1"/>
          </p:cNvSpPr>
          <p:nvPr/>
        </p:nvSpPr>
        <p:spPr bwMode="auto">
          <a:xfrm>
            <a:off x="1116013" y="501650"/>
            <a:ext cx="5184775" cy="5857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 sz="3200">
                <a:latin typeface="方正粗倩简体"/>
                <a:ea typeface="方正粗倩简体"/>
                <a:cs typeface="方正粗倩简体"/>
              </a:rPr>
              <a:t>操作界面</a:t>
            </a:r>
            <a:endParaRPr lang="zh-CN" altLang="en-US" sz="3200">
              <a:latin typeface="方正粗倩简体"/>
              <a:ea typeface="方正粗倩简体"/>
              <a:cs typeface="方正粗倩简体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3850" y="563563"/>
            <a:ext cx="576263" cy="5222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bg1"/>
                </a:solidFill>
                <a:latin typeface="冬青黑体简体中文 W3" pitchFamily="34" charset="-122"/>
                <a:ea typeface="冬青黑体简体中文 W3" pitchFamily="34" charset="-122"/>
              </a:rPr>
              <a:t>1</a:t>
            </a:r>
            <a:endParaRPr lang="zh-CN" altLang="en-US" sz="2800" b="1" dirty="0">
              <a:solidFill>
                <a:schemeClr val="bg1"/>
              </a:solidFill>
              <a:latin typeface="冬青黑体简体中文 W3" pitchFamily="34" charset="-122"/>
              <a:ea typeface="冬青黑体简体中文 W3" pitchFamily="34" charset="-122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133" y="1760171"/>
            <a:ext cx="7560840" cy="24277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7338" y="4287506"/>
            <a:ext cx="176213" cy="871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6007" y="5220775"/>
            <a:ext cx="1158875" cy="51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矩形 1"/>
          <p:cNvSpPr/>
          <p:nvPr/>
        </p:nvSpPr>
        <p:spPr>
          <a:xfrm>
            <a:off x="7092280" y="5294872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手轮</a:t>
            </a:r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1330532" y="5391965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急停按钮</a:t>
            </a:r>
            <a:endParaRPr lang="zh-CN" altLang="en-US" dirty="0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2040" y="5272528"/>
            <a:ext cx="1165225" cy="517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矩形 4"/>
          <p:cNvSpPr/>
          <p:nvPr/>
        </p:nvSpPr>
        <p:spPr>
          <a:xfrm>
            <a:off x="3126271" y="5391965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主轴倍率</a:t>
            </a:r>
            <a:endParaRPr lang="zh-CN" altLang="en-US" dirty="0"/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6545" y="4287506"/>
            <a:ext cx="176213" cy="871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0047" y="4363684"/>
            <a:ext cx="176213" cy="871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4249" y="4344378"/>
            <a:ext cx="176213" cy="871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矩形 8"/>
          <p:cNvSpPr/>
          <p:nvPr/>
        </p:nvSpPr>
        <p:spPr>
          <a:xfrm>
            <a:off x="4971007" y="5346624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进给倍率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9144000" cy="115888"/>
          </a:xfrm>
          <a:prstGeom prst="rect">
            <a:avLst/>
          </a:prstGeom>
          <a:solidFill>
            <a:srgbClr val="D426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3554" name="TextBox 4"/>
          <p:cNvSpPr txBox="1">
            <a:spLocks noChangeArrowheads="1"/>
          </p:cNvSpPr>
          <p:nvPr/>
        </p:nvSpPr>
        <p:spPr bwMode="auto">
          <a:xfrm>
            <a:off x="1116013" y="501650"/>
            <a:ext cx="5184775" cy="5857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 sz="3200">
                <a:latin typeface="方正粗倩简体"/>
                <a:ea typeface="方正粗倩简体"/>
                <a:cs typeface="方正粗倩简体"/>
              </a:rPr>
              <a:t>开机</a:t>
            </a:r>
            <a:endParaRPr lang="zh-CN" altLang="en-US" sz="3200">
              <a:latin typeface="方正粗倩简体"/>
              <a:ea typeface="方正粗倩简体"/>
              <a:cs typeface="方正粗倩简体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3850" y="563563"/>
            <a:ext cx="576263" cy="5222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bg1"/>
                </a:solidFill>
                <a:latin typeface="冬青黑体简体中文 W3" pitchFamily="34" charset="-122"/>
                <a:ea typeface="冬青黑体简体中文 W3" pitchFamily="34" charset="-122"/>
              </a:rPr>
              <a:t>2</a:t>
            </a:r>
            <a:endParaRPr lang="zh-CN" altLang="en-US" sz="2800" b="1" dirty="0">
              <a:solidFill>
                <a:schemeClr val="bg1"/>
              </a:solidFill>
              <a:latin typeface="冬青黑体简体中文 W3" pitchFamily="34" charset="-122"/>
              <a:ea typeface="冬青黑体简体中文 W3" pitchFamily="34" charset="-122"/>
            </a:endParaRPr>
          </a:p>
        </p:txBody>
      </p:sp>
      <p:sp>
        <p:nvSpPr>
          <p:cNvPr id="9" name="Rectangle 3"/>
          <p:cNvSpPr>
            <a:spLocks noGrp="1" noChangeArrowheads="1"/>
          </p:cNvSpPr>
          <p:nvPr/>
        </p:nvSpPr>
        <p:spPr bwMode="auto">
          <a:xfrm>
            <a:off x="601663" y="3316288"/>
            <a:ext cx="2555875" cy="57943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ct val="40000"/>
              </a:spcAft>
              <a:buClr>
                <a:srgbClr val="C00000"/>
              </a:buClr>
              <a:buSzPct val="120000"/>
              <a:defRPr/>
            </a:pPr>
            <a:r>
              <a:rPr lang="en-US" altLang="zh-CN" dirty="0">
                <a:latin typeface="微软雅黑" panose="020B0503020204020204" pitchFamily="34" charset="-122"/>
                <a:ea typeface="黑体" panose="02010609060101010101" charset="-122"/>
                <a:sym typeface="微软雅黑" panose="020B0503020204020204" pitchFamily="34" charset="-122"/>
              </a:rPr>
              <a:t>1</a:t>
            </a:r>
            <a:r>
              <a:rPr lang="zh-CN" altLang="en-US" dirty="0">
                <a:latin typeface="微软雅黑" panose="020B0503020204020204" pitchFamily="34" charset="-122"/>
                <a:ea typeface="黑体" panose="02010609060101010101" charset="-122"/>
                <a:sym typeface="微软雅黑" panose="020B0503020204020204" pitchFamily="34" charset="-122"/>
              </a:rPr>
              <a:t>、打开机床电源</a:t>
            </a:r>
            <a:endParaRPr 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180975" indent="-180975" fontAlgn="auto">
              <a:spcBef>
                <a:spcPts val="0"/>
              </a:spcBef>
              <a:spcAft>
                <a:spcPct val="40000"/>
              </a:spcAft>
              <a:buClr>
                <a:srgbClr val="C00000"/>
              </a:buClr>
              <a:buSzPct val="120000"/>
              <a:buFont typeface="Wingdings" panose="05000000000000000000" pitchFamily="2" charset="2"/>
              <a:buChar char="v"/>
              <a:defRPr/>
            </a:pP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180975" indent="-180975" fontAlgn="auto">
              <a:spcBef>
                <a:spcPts val="0"/>
              </a:spcBef>
              <a:spcAft>
                <a:spcPct val="40000"/>
              </a:spcAft>
              <a:buClr>
                <a:srgbClr val="C00000"/>
              </a:buClr>
              <a:buSzPct val="120000"/>
              <a:buFont typeface="Wingdings" panose="05000000000000000000" pitchFamily="2" charset="2"/>
              <a:buChar char="v"/>
              <a:defRPr/>
            </a:pP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3557" name="Rectangle 3"/>
          <p:cNvSpPr>
            <a:spLocks noGrp="1" noChangeArrowheads="1"/>
          </p:cNvSpPr>
          <p:nvPr/>
        </p:nvSpPr>
        <p:spPr bwMode="auto">
          <a:xfrm>
            <a:off x="3492500" y="3292475"/>
            <a:ext cx="4138613" cy="57943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>
              <a:spcAft>
                <a:spcPct val="40000"/>
              </a:spcAft>
              <a:buClr>
                <a:srgbClr val="C00000"/>
              </a:buClr>
              <a:buSzPct val="120000"/>
            </a:pPr>
            <a:r>
              <a:rPr lang="en-US" altLang="zh-CN">
                <a:latin typeface="微软雅黑" panose="020B0503020204020204" pitchFamily="34" charset="-122"/>
                <a:ea typeface="黑体" panose="02010609060101010101" charset="-122"/>
                <a:sym typeface="微软雅黑" panose="020B0503020204020204" pitchFamily="34" charset="-122"/>
              </a:rPr>
              <a:t>2</a:t>
            </a:r>
            <a:r>
              <a:rPr lang="zh-CN" altLang="en-US">
                <a:latin typeface="微软雅黑" panose="020B0503020204020204" pitchFamily="34" charset="-122"/>
                <a:ea typeface="黑体" panose="02010609060101010101" charset="-122"/>
                <a:sym typeface="微软雅黑" panose="020B0503020204020204" pitchFamily="34" charset="-122"/>
              </a:rPr>
              <a:t>、待系统启动后</a:t>
            </a:r>
            <a:endParaRPr 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23558" name="Picture 5" descr="G:\2.jpg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6954838" y="3103563"/>
            <a:ext cx="904875" cy="906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Rectangle 3"/>
          <p:cNvSpPr>
            <a:spLocks noGrp="1" noChangeArrowheads="1"/>
          </p:cNvSpPr>
          <p:nvPr/>
        </p:nvSpPr>
        <p:spPr bwMode="auto">
          <a:xfrm>
            <a:off x="4183063" y="5649913"/>
            <a:ext cx="2449512" cy="57943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ct val="40000"/>
              </a:spcAft>
              <a:buClr>
                <a:srgbClr val="C00000"/>
              </a:buClr>
              <a:buSzPct val="120000"/>
              <a:defRPr/>
            </a:pPr>
            <a:r>
              <a:rPr lang="en-US" altLang="zh-CN" dirty="0">
                <a:latin typeface="微软雅黑" panose="020B0503020204020204" pitchFamily="34" charset="-122"/>
                <a:ea typeface="黑体" panose="02010609060101010101" charset="-122"/>
                <a:sym typeface="微软雅黑" panose="020B0503020204020204" pitchFamily="34" charset="-122"/>
              </a:rPr>
              <a:t>4</a:t>
            </a:r>
            <a:r>
              <a:rPr lang="zh-CN" altLang="en-US" dirty="0">
                <a:latin typeface="微软雅黑" panose="020B0503020204020204" pitchFamily="34" charset="-122"/>
                <a:ea typeface="黑体" panose="02010609060101010101" charset="-122"/>
                <a:sym typeface="微软雅黑" panose="020B0503020204020204" pitchFamily="34" charset="-122"/>
              </a:rPr>
              <a:t>、按下操作面板上“伺服上强电”</a:t>
            </a:r>
            <a:endParaRPr 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180975" indent="-180975" fontAlgn="auto">
              <a:spcBef>
                <a:spcPts val="0"/>
              </a:spcBef>
              <a:spcAft>
                <a:spcPct val="40000"/>
              </a:spcAft>
              <a:buClr>
                <a:srgbClr val="C00000"/>
              </a:buClr>
              <a:buSzPct val="120000"/>
              <a:buFont typeface="Wingdings" panose="05000000000000000000" pitchFamily="2" charset="2"/>
              <a:buChar char="v"/>
              <a:defRPr/>
            </a:pP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180975" indent="-180975" fontAlgn="auto">
              <a:spcBef>
                <a:spcPts val="0"/>
              </a:spcBef>
              <a:spcAft>
                <a:spcPct val="40000"/>
              </a:spcAft>
              <a:buClr>
                <a:srgbClr val="C00000"/>
              </a:buClr>
              <a:buSzPct val="120000"/>
              <a:buFont typeface="Wingdings" panose="05000000000000000000" pitchFamily="2" charset="2"/>
              <a:buChar char="v"/>
              <a:defRPr/>
            </a:pP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3560" name="Rectangle 3"/>
          <p:cNvSpPr>
            <a:spLocks noGrp="1" noChangeArrowheads="1"/>
          </p:cNvSpPr>
          <p:nvPr/>
        </p:nvSpPr>
        <p:spPr bwMode="auto">
          <a:xfrm>
            <a:off x="674688" y="5778500"/>
            <a:ext cx="2555875" cy="57943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>
              <a:spcAft>
                <a:spcPct val="40000"/>
              </a:spcAft>
              <a:buClr>
                <a:srgbClr val="C00000"/>
              </a:buClr>
              <a:buSzPct val="120000"/>
            </a:pPr>
            <a:r>
              <a:rPr lang="en-US" altLang="zh-CN">
                <a:latin typeface="微软雅黑" panose="020B0503020204020204" pitchFamily="34" charset="-122"/>
                <a:ea typeface="黑体" panose="02010609060101010101" charset="-122"/>
                <a:sym typeface="微软雅黑" panose="020B0503020204020204" pitchFamily="34" charset="-122"/>
              </a:rPr>
              <a:t>5</a:t>
            </a:r>
            <a:r>
              <a:rPr lang="zh-CN" altLang="en-US">
                <a:latin typeface="微软雅黑" panose="020B0503020204020204" pitchFamily="34" charset="-122"/>
                <a:ea typeface="黑体" panose="02010609060101010101" charset="-122"/>
                <a:sym typeface="微软雅黑" panose="020B0503020204020204" pitchFamily="34" charset="-122"/>
              </a:rPr>
              <a:t>、系统复位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23561" name="Picture 16" descr="图片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11188" y="1462088"/>
            <a:ext cx="1800225" cy="174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562" name="Picture 17" descr="图片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883150" y="4816475"/>
            <a:ext cx="962025" cy="650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563" name="Picture 18" descr="图片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116013" y="4754563"/>
            <a:ext cx="1001712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564" name="图片 12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989388" y="1560513"/>
            <a:ext cx="2311400" cy="173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右箭头 1"/>
          <p:cNvSpPr/>
          <p:nvPr/>
        </p:nvSpPr>
        <p:spPr>
          <a:xfrm>
            <a:off x="2627313" y="2133600"/>
            <a:ext cx="720725" cy="2921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8" name="右箭头 17"/>
          <p:cNvSpPr/>
          <p:nvPr/>
        </p:nvSpPr>
        <p:spPr>
          <a:xfrm rot="10800000">
            <a:off x="2773363" y="5040313"/>
            <a:ext cx="719137" cy="2936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7" name="直角上箭头 6"/>
          <p:cNvSpPr/>
          <p:nvPr/>
        </p:nvSpPr>
        <p:spPr>
          <a:xfrm flipV="1">
            <a:off x="6588125" y="2133600"/>
            <a:ext cx="1042988" cy="574675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3568" name="矩形 7"/>
          <p:cNvSpPr>
            <a:spLocks noChangeArrowheads="1"/>
          </p:cNvSpPr>
          <p:nvPr/>
        </p:nvSpPr>
        <p:spPr bwMode="auto">
          <a:xfrm>
            <a:off x="6588125" y="4032250"/>
            <a:ext cx="1935163" cy="3683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>
              <a:spcAft>
                <a:spcPct val="40000"/>
              </a:spcAft>
              <a:buClr>
                <a:srgbClr val="C00000"/>
              </a:buClr>
              <a:buSzPct val="120000"/>
            </a:pPr>
            <a:r>
              <a:rPr lang="en-US" altLang="zh-CN">
                <a:latin typeface="微软雅黑" panose="020B0503020204020204" pitchFamily="34" charset="-122"/>
                <a:ea typeface="黑体" panose="02010609060101010101" charset="-122"/>
                <a:sym typeface="微软雅黑" panose="020B0503020204020204" pitchFamily="34" charset="-122"/>
              </a:rPr>
              <a:t>3</a:t>
            </a:r>
            <a:r>
              <a:rPr lang="zh-CN" altLang="en-US">
                <a:latin typeface="微软雅黑" panose="020B0503020204020204" pitchFamily="34" charset="-122"/>
                <a:ea typeface="黑体" panose="02010609060101010101" charset="-122"/>
                <a:sym typeface="微软雅黑" panose="020B0503020204020204" pitchFamily="34" charset="-122"/>
              </a:rPr>
              <a:t>、弹出急停开关</a:t>
            </a:r>
            <a:endParaRPr lang="en-US" altLang="zh-CN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3" name="直角上箭头 22"/>
          <p:cNvSpPr/>
          <p:nvPr/>
        </p:nvSpPr>
        <p:spPr>
          <a:xfrm rot="16200000" flipH="1">
            <a:off x="6679407" y="4483894"/>
            <a:ext cx="552450" cy="1112837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9144000" cy="115888"/>
          </a:xfrm>
          <a:prstGeom prst="rect">
            <a:avLst/>
          </a:prstGeom>
          <a:solidFill>
            <a:srgbClr val="D426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4578" name="TextBox 4"/>
          <p:cNvSpPr txBox="1">
            <a:spLocks noChangeArrowheads="1"/>
          </p:cNvSpPr>
          <p:nvPr/>
        </p:nvSpPr>
        <p:spPr bwMode="auto">
          <a:xfrm>
            <a:off x="1116013" y="501650"/>
            <a:ext cx="5184775" cy="5857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 sz="3200">
                <a:latin typeface="方正粗倩简体"/>
                <a:ea typeface="方正粗倩简体"/>
                <a:cs typeface="方正粗倩简体"/>
              </a:rPr>
              <a:t>关机</a:t>
            </a:r>
            <a:endParaRPr lang="zh-CN" altLang="en-US" sz="3200">
              <a:latin typeface="方正粗倩简体"/>
              <a:ea typeface="方正粗倩简体"/>
              <a:cs typeface="方正粗倩简体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3850" y="563563"/>
            <a:ext cx="576263" cy="5222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bg1"/>
                </a:solidFill>
                <a:latin typeface="冬青黑体简体中文 W3" pitchFamily="34" charset="-122"/>
                <a:ea typeface="冬青黑体简体中文 W3" pitchFamily="34" charset="-122"/>
              </a:rPr>
              <a:t>2</a:t>
            </a:r>
            <a:endParaRPr lang="zh-CN" altLang="en-US" sz="2800" b="1" dirty="0">
              <a:solidFill>
                <a:schemeClr val="bg1"/>
              </a:solidFill>
              <a:latin typeface="冬青黑体简体中文 W3" pitchFamily="34" charset="-122"/>
              <a:ea typeface="冬青黑体简体中文 W3" pitchFamily="34" charset="-122"/>
            </a:endParaRPr>
          </a:p>
        </p:txBody>
      </p:sp>
      <p:sp>
        <p:nvSpPr>
          <p:cNvPr id="9" name="Rectangle 3"/>
          <p:cNvSpPr>
            <a:spLocks noGrp="1" noChangeArrowheads="1"/>
          </p:cNvSpPr>
          <p:nvPr/>
        </p:nvSpPr>
        <p:spPr bwMode="auto">
          <a:xfrm>
            <a:off x="601663" y="3316288"/>
            <a:ext cx="2555875" cy="57943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ct val="40000"/>
              </a:spcAft>
              <a:buClr>
                <a:srgbClr val="C00000"/>
              </a:buClr>
              <a:buSzPct val="120000"/>
              <a:defRPr/>
            </a:pPr>
            <a:r>
              <a:rPr lang="en-US" altLang="zh-CN" dirty="0">
                <a:latin typeface="微软雅黑" panose="020B0503020204020204" pitchFamily="34" charset="-122"/>
                <a:ea typeface="黑体" panose="02010609060101010101" charset="-122"/>
                <a:sym typeface="微软雅黑" panose="020B0503020204020204" pitchFamily="34" charset="-122"/>
              </a:rPr>
              <a:t>1</a:t>
            </a:r>
            <a:r>
              <a:rPr lang="zh-CN" altLang="en-US" dirty="0">
                <a:latin typeface="微软雅黑" panose="020B0503020204020204" pitchFamily="34" charset="-122"/>
                <a:ea typeface="黑体" panose="02010609060101010101" charset="-122"/>
                <a:sym typeface="微软雅黑" panose="020B0503020204020204" pitchFamily="34" charset="-122"/>
              </a:rPr>
              <a:t>、按下急停开关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180975" indent="-180975" fontAlgn="auto">
              <a:spcBef>
                <a:spcPts val="0"/>
              </a:spcBef>
              <a:spcAft>
                <a:spcPct val="40000"/>
              </a:spcAft>
              <a:buClr>
                <a:srgbClr val="C00000"/>
              </a:buClr>
              <a:buSzPct val="120000"/>
              <a:buFont typeface="Wingdings" panose="05000000000000000000" pitchFamily="2" charset="2"/>
              <a:buChar char="v"/>
              <a:defRPr/>
            </a:pP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" name="Rectangle 3"/>
          <p:cNvSpPr>
            <a:spLocks noGrp="1" noChangeArrowheads="1"/>
          </p:cNvSpPr>
          <p:nvPr/>
        </p:nvSpPr>
        <p:spPr bwMode="auto">
          <a:xfrm>
            <a:off x="4067175" y="3316288"/>
            <a:ext cx="4138613" cy="57943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ct val="40000"/>
              </a:spcAft>
              <a:buClr>
                <a:srgbClr val="C00000"/>
              </a:buClr>
              <a:buSzPct val="120000"/>
              <a:defRPr/>
            </a:pPr>
            <a:r>
              <a:rPr lang="en-US" altLang="zh-CN" dirty="0">
                <a:latin typeface="微软雅黑" panose="020B0503020204020204" pitchFamily="34" charset="-122"/>
                <a:ea typeface="黑体" panose="02010609060101010101" charset="-122"/>
                <a:sym typeface="微软雅黑" panose="020B0503020204020204" pitchFamily="34" charset="-122"/>
              </a:rPr>
              <a:t>2</a:t>
            </a:r>
            <a:r>
              <a:rPr lang="zh-CN" altLang="en-US" dirty="0">
                <a:latin typeface="微软雅黑" panose="020B0503020204020204" pitchFamily="34" charset="-122"/>
                <a:ea typeface="黑体" panose="02010609060101010101" charset="-122"/>
                <a:sym typeface="微软雅黑" panose="020B0503020204020204" pitchFamily="34" charset="-122"/>
              </a:rPr>
              <a:t>、点击主界面右下角“关机”功能键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180975" indent="-180975" fontAlgn="auto">
              <a:spcBef>
                <a:spcPts val="0"/>
              </a:spcBef>
              <a:spcAft>
                <a:spcPct val="40000"/>
              </a:spcAft>
              <a:buClr>
                <a:srgbClr val="C00000"/>
              </a:buClr>
              <a:buSzPct val="120000"/>
              <a:buFont typeface="Wingdings" panose="05000000000000000000" pitchFamily="2" charset="2"/>
              <a:buChar char="v"/>
              <a:defRPr/>
            </a:pP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24582" name="Picture 5" descr="G:\2.jpg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839788" y="1087438"/>
            <a:ext cx="2155825" cy="215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5" name="Rectangle 3"/>
          <p:cNvSpPr>
            <a:spLocks noGrp="1" noChangeArrowheads="1"/>
          </p:cNvSpPr>
          <p:nvPr/>
        </p:nvSpPr>
        <p:spPr bwMode="auto">
          <a:xfrm>
            <a:off x="468313" y="5872163"/>
            <a:ext cx="3598862" cy="57943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ct val="40000"/>
              </a:spcAft>
              <a:buClr>
                <a:srgbClr val="C00000"/>
              </a:buClr>
              <a:buSzPct val="120000"/>
              <a:defRPr/>
            </a:pPr>
            <a:r>
              <a:rPr lang="en-US" altLang="zh-CN" dirty="0">
                <a:latin typeface="微软雅黑" panose="020B0503020204020204" pitchFamily="34" charset="-122"/>
                <a:ea typeface="黑体" panose="02010609060101010101" charset="-122"/>
                <a:sym typeface="微软雅黑" panose="020B0503020204020204" pitchFamily="34" charset="-122"/>
              </a:rPr>
              <a:t>4</a:t>
            </a:r>
            <a:r>
              <a:rPr lang="zh-CN" altLang="en-US" dirty="0">
                <a:latin typeface="微软雅黑" panose="020B0503020204020204" pitchFamily="34" charset="-122"/>
                <a:ea typeface="黑体" panose="02010609060101010101" charset="-122"/>
                <a:sym typeface="微软雅黑" panose="020B0503020204020204" pitchFamily="34" charset="-122"/>
              </a:rPr>
              <a:t>、待系统关闭完成后切断主电源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180975" indent="-180975" fontAlgn="auto">
              <a:spcBef>
                <a:spcPts val="0"/>
              </a:spcBef>
              <a:spcAft>
                <a:spcPct val="40000"/>
              </a:spcAft>
              <a:buClr>
                <a:srgbClr val="C00000"/>
              </a:buClr>
              <a:buSzPct val="120000"/>
              <a:buFont typeface="Wingdings" panose="05000000000000000000" pitchFamily="2" charset="2"/>
              <a:buChar char="v"/>
              <a:defRPr/>
            </a:pP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7" name="Rectangle 3"/>
          <p:cNvSpPr>
            <a:spLocks noGrp="1" noChangeArrowheads="1"/>
          </p:cNvSpPr>
          <p:nvPr/>
        </p:nvSpPr>
        <p:spPr bwMode="auto">
          <a:xfrm>
            <a:off x="4211638" y="5872163"/>
            <a:ext cx="4176712" cy="57943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ct val="40000"/>
              </a:spcAft>
              <a:buClr>
                <a:srgbClr val="C00000"/>
              </a:buClr>
              <a:buSzPct val="120000"/>
              <a:defRPr/>
            </a:pPr>
            <a:r>
              <a:rPr lang="en-US" altLang="zh-CN" dirty="0">
                <a:latin typeface="微软雅黑" panose="020B0503020204020204" pitchFamily="34" charset="-122"/>
                <a:ea typeface="黑体" panose="02010609060101010101" charset="-122"/>
                <a:sym typeface="微软雅黑" panose="020B0503020204020204" pitchFamily="34" charset="-122"/>
              </a:rPr>
              <a:t>3</a:t>
            </a:r>
            <a:r>
              <a:rPr lang="zh-CN" altLang="en-US" dirty="0">
                <a:latin typeface="微软雅黑" panose="020B0503020204020204" pitchFamily="34" charset="-122"/>
                <a:ea typeface="黑体" panose="02010609060101010101" charset="-122"/>
                <a:sym typeface="微软雅黑" panose="020B0503020204020204" pitchFamily="34" charset="-122"/>
              </a:rPr>
              <a:t>、点击对话框中“是”确认关闭系统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180975" indent="-180975" fontAlgn="auto">
              <a:spcBef>
                <a:spcPts val="0"/>
              </a:spcBef>
              <a:spcAft>
                <a:spcPct val="40000"/>
              </a:spcAft>
              <a:buClr>
                <a:srgbClr val="C00000"/>
              </a:buClr>
              <a:buSzPct val="120000"/>
              <a:buFont typeface="Wingdings" panose="05000000000000000000" pitchFamily="2" charset="2"/>
              <a:buChar char="v"/>
              <a:defRPr/>
            </a:pP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24585" name="图片 2"/>
          <p:cNvPicPr>
            <a:picLocks noChangeAspect="1"/>
          </p:cNvPicPr>
          <p:nvPr/>
        </p:nvPicPr>
        <p:blipFill>
          <a:blip r:embed="rId2"/>
          <a:srcRect l="30643" t="33519" r="27884" b="22371"/>
          <a:stretch>
            <a:fillRect/>
          </a:stretch>
        </p:blipFill>
        <p:spPr bwMode="auto">
          <a:xfrm>
            <a:off x="4592638" y="3717925"/>
            <a:ext cx="2708275" cy="2159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6" name="图片 15"/>
          <p:cNvPicPr>
            <a:picLocks noChangeAspect="1"/>
          </p:cNvPicPr>
          <p:nvPr/>
        </p:nvPicPr>
        <p:blipFill>
          <a:blip r:embed="rId3"/>
          <a:srcRect l="54895" t="51122"/>
          <a:stretch>
            <a:fillRect/>
          </a:stretch>
        </p:blipFill>
        <p:spPr bwMode="auto">
          <a:xfrm>
            <a:off x="4592638" y="1047750"/>
            <a:ext cx="2657475" cy="2160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87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00113" y="3717925"/>
            <a:ext cx="2257425" cy="2093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右箭头 17"/>
          <p:cNvSpPr/>
          <p:nvPr/>
        </p:nvSpPr>
        <p:spPr>
          <a:xfrm>
            <a:off x="3325813" y="1981200"/>
            <a:ext cx="720725" cy="2936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9" name="右箭头 18"/>
          <p:cNvSpPr/>
          <p:nvPr/>
        </p:nvSpPr>
        <p:spPr>
          <a:xfrm rot="5400000">
            <a:off x="7845425" y="3390900"/>
            <a:ext cx="720725" cy="28892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3" name="右箭头 22"/>
          <p:cNvSpPr/>
          <p:nvPr/>
        </p:nvSpPr>
        <p:spPr>
          <a:xfrm rot="10800000">
            <a:off x="3325813" y="4394200"/>
            <a:ext cx="720725" cy="2936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4591" name="矩形 6"/>
          <p:cNvSpPr>
            <a:spLocks noChangeArrowheads="1"/>
          </p:cNvSpPr>
          <p:nvPr/>
        </p:nvSpPr>
        <p:spPr bwMode="auto">
          <a:xfrm>
            <a:off x="6607175" y="2794000"/>
            <a:ext cx="642938" cy="40005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</a:ln>
        </p:spPr>
        <p:txBody>
          <a:bodyPr anchor="ctr"/>
          <a:lstStyle/>
          <a:p>
            <a:pPr algn="ctr"/>
            <a:endParaRPr lang="zh-CN" altLang="en-US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1" name="Picture 3" descr="C:\Documents and Settings\yangaijun\桌面\回零2.JPG"/>
          <p:cNvPicPr>
            <a:picLocks noChangeAspect="1" noChangeArrowheads="1"/>
          </p:cNvPicPr>
          <p:nvPr/>
        </p:nvPicPr>
        <p:blipFill>
          <a:blip r:embed="rId1"/>
          <a:srcRect r="40375" b="69730"/>
          <a:stretch>
            <a:fillRect/>
          </a:stretch>
        </p:blipFill>
        <p:spPr bwMode="auto">
          <a:xfrm>
            <a:off x="257175" y="3929063"/>
            <a:ext cx="3805238" cy="1449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02" name="Picture 2" descr="C:\Documents and Settings\yangaijun\桌面\回零.JPG"/>
          <p:cNvPicPr>
            <a:picLocks noChangeAspect="1" noChangeArrowheads="1"/>
          </p:cNvPicPr>
          <p:nvPr/>
        </p:nvPicPr>
        <p:blipFill>
          <a:blip r:embed="rId2"/>
          <a:srcRect r="42003" b="69325"/>
          <a:stretch>
            <a:fillRect/>
          </a:stretch>
        </p:blipFill>
        <p:spPr bwMode="auto">
          <a:xfrm>
            <a:off x="257175" y="1409700"/>
            <a:ext cx="3770313" cy="1495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矩形 3"/>
          <p:cNvSpPr/>
          <p:nvPr/>
        </p:nvSpPr>
        <p:spPr>
          <a:xfrm>
            <a:off x="0" y="0"/>
            <a:ext cx="9144000" cy="115888"/>
          </a:xfrm>
          <a:prstGeom prst="rect">
            <a:avLst/>
          </a:prstGeom>
          <a:solidFill>
            <a:srgbClr val="D426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5604" name="TextBox 4"/>
          <p:cNvSpPr txBox="1">
            <a:spLocks noChangeArrowheads="1"/>
          </p:cNvSpPr>
          <p:nvPr/>
        </p:nvSpPr>
        <p:spPr bwMode="auto">
          <a:xfrm>
            <a:off x="1116013" y="501650"/>
            <a:ext cx="5184775" cy="5857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 sz="3200">
                <a:latin typeface="方正粗倩简体"/>
                <a:ea typeface="方正粗倩简体"/>
                <a:cs typeface="方正粗倩简体"/>
              </a:rPr>
              <a:t>回零</a:t>
            </a:r>
            <a:endParaRPr lang="zh-CN" altLang="en-US" sz="3200">
              <a:latin typeface="方正粗倩简体"/>
              <a:ea typeface="方正粗倩简体"/>
              <a:cs typeface="方正粗倩简体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23850" y="563563"/>
            <a:ext cx="576263" cy="522287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txBody>
          <a:bodyPr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800" b="1" dirty="0">
                <a:solidFill>
                  <a:schemeClr val="bg1"/>
                </a:solidFill>
                <a:latin typeface="冬青黑体简体中文 W3" pitchFamily="34" charset="-122"/>
                <a:ea typeface="冬青黑体简体中文 W3" pitchFamily="34" charset="-122"/>
              </a:rPr>
              <a:t>3</a:t>
            </a:r>
            <a:endParaRPr lang="zh-CN" altLang="en-US" sz="2800" b="1" dirty="0">
              <a:solidFill>
                <a:schemeClr val="bg1"/>
              </a:solidFill>
              <a:latin typeface="冬青黑体简体中文 W3" pitchFamily="34" charset="-122"/>
              <a:ea typeface="冬青黑体简体中文 W3" pitchFamily="34" charset="-122"/>
            </a:endParaRPr>
          </a:p>
        </p:txBody>
      </p:sp>
      <p:pic>
        <p:nvPicPr>
          <p:cNvPr id="25606" name="Picture 2" descr="新面板车床 "/>
          <p:cNvPicPr>
            <a:picLocks noChangeAspect="1" noChangeArrowheads="1"/>
          </p:cNvPicPr>
          <p:nvPr/>
        </p:nvPicPr>
        <p:blipFill>
          <a:blip r:embed="rId3"/>
          <a:srcRect r="64481" b="60497"/>
          <a:stretch>
            <a:fillRect/>
          </a:stretch>
        </p:blipFill>
        <p:spPr bwMode="auto">
          <a:xfrm>
            <a:off x="5383213" y="1757363"/>
            <a:ext cx="2317750" cy="1323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ectangle 3"/>
          <p:cNvSpPr>
            <a:spLocks noGrp="1" noChangeArrowheads="1"/>
          </p:cNvSpPr>
          <p:nvPr/>
        </p:nvSpPr>
        <p:spPr bwMode="auto">
          <a:xfrm>
            <a:off x="400050" y="3194050"/>
            <a:ext cx="3627438" cy="57943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ct val="40000"/>
              </a:spcAft>
              <a:buClr>
                <a:srgbClr val="C00000"/>
              </a:buClr>
              <a:buSzPct val="120000"/>
              <a:defRPr/>
            </a:pPr>
            <a:r>
              <a:rPr lang="en-US" altLang="zh-CN" dirty="0">
                <a:latin typeface="微软雅黑" panose="020B0503020204020204" pitchFamily="34" charset="-122"/>
                <a:ea typeface="黑体" panose="02010609060101010101" charset="-122"/>
                <a:sym typeface="微软雅黑" panose="020B0503020204020204" pitchFamily="34" charset="-122"/>
              </a:rPr>
              <a:t>1</a:t>
            </a:r>
            <a:r>
              <a:rPr lang="zh-CN" altLang="en-US" dirty="0">
                <a:latin typeface="微软雅黑" panose="020B0503020204020204" pitchFamily="34" charset="-122"/>
                <a:ea typeface="黑体" panose="02010609060101010101" charset="-122"/>
                <a:sym typeface="微软雅黑" panose="020B0503020204020204" pitchFamily="34" charset="-122"/>
              </a:rPr>
              <a:t>、开机如上图所示，理论值显示回零标识，首先单击</a:t>
            </a:r>
            <a:r>
              <a:rPr lang="en-US" altLang="zh-CN" dirty="0">
                <a:latin typeface="微软雅黑" panose="020B0503020204020204" pitchFamily="34" charset="-122"/>
                <a:ea typeface="黑体" panose="02010609060101010101" charset="-122"/>
                <a:sym typeface="微软雅黑" panose="020B0503020204020204" pitchFamily="34" charset="-122"/>
              </a:rPr>
              <a:t>X</a:t>
            </a:r>
            <a:r>
              <a:rPr lang="zh-CN" altLang="en-US" dirty="0">
                <a:latin typeface="微软雅黑" panose="020B0503020204020204" pitchFamily="34" charset="-122"/>
                <a:ea typeface="黑体" panose="02010609060101010101" charset="-122"/>
                <a:sym typeface="微软雅黑" panose="020B0503020204020204" pitchFamily="34" charset="-122"/>
              </a:rPr>
              <a:t>轴回零标识</a:t>
            </a:r>
            <a:endParaRPr 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180975" indent="-180975" fontAlgn="auto">
              <a:spcBef>
                <a:spcPts val="0"/>
              </a:spcBef>
              <a:spcAft>
                <a:spcPct val="40000"/>
              </a:spcAft>
              <a:buClr>
                <a:srgbClr val="C00000"/>
              </a:buClr>
              <a:buSzPct val="120000"/>
              <a:buFont typeface="Wingdings" panose="05000000000000000000" pitchFamily="2" charset="2"/>
              <a:buChar char="v"/>
              <a:defRPr/>
            </a:pP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180975" indent="-180975" fontAlgn="auto">
              <a:spcBef>
                <a:spcPts val="0"/>
              </a:spcBef>
              <a:spcAft>
                <a:spcPct val="40000"/>
              </a:spcAft>
              <a:buClr>
                <a:srgbClr val="C00000"/>
              </a:buClr>
              <a:buSzPct val="120000"/>
              <a:buFont typeface="Wingdings" panose="05000000000000000000" pitchFamily="2" charset="2"/>
              <a:buChar char="v"/>
              <a:defRPr/>
            </a:pP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1" name="Rectangle 3"/>
          <p:cNvSpPr>
            <a:spLocks noGrp="1" noChangeArrowheads="1"/>
          </p:cNvSpPr>
          <p:nvPr/>
        </p:nvSpPr>
        <p:spPr bwMode="auto">
          <a:xfrm>
            <a:off x="5264150" y="3208338"/>
            <a:ext cx="3411538" cy="58102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ct val="40000"/>
              </a:spcAft>
              <a:buClr>
                <a:srgbClr val="C00000"/>
              </a:buClr>
              <a:buSzPct val="120000"/>
              <a:defRPr/>
            </a:pPr>
            <a:r>
              <a:rPr lang="en-US" altLang="zh-CN" dirty="0">
                <a:latin typeface="微软雅黑" panose="020B0503020204020204" pitchFamily="34" charset="-122"/>
                <a:ea typeface="黑体" panose="02010609060101010101" charset="-122"/>
                <a:sym typeface="微软雅黑" panose="020B0503020204020204" pitchFamily="34" charset="-122"/>
              </a:rPr>
              <a:t>2</a:t>
            </a:r>
            <a:r>
              <a:rPr lang="zh-CN" altLang="en-US" dirty="0">
                <a:latin typeface="微软雅黑" panose="020B0503020204020204" pitchFamily="34" charset="-122"/>
                <a:ea typeface="黑体" panose="02010609060101010101" charset="-122"/>
                <a:sym typeface="微软雅黑" panose="020B0503020204020204" pitchFamily="34" charset="-122"/>
              </a:rPr>
              <a:t>、按下“循环启动”功能键开始执行回零。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黑体" panose="02010609060101010101" charset="-122"/>
                <a:sym typeface="微软雅黑" panose="020B0503020204020204" pitchFamily="34" charset="-122"/>
              </a:rPr>
              <a:t>进给倍率不能为零。</a:t>
            </a:r>
            <a:endParaRPr lang="en-US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180975" indent="-180975" fontAlgn="auto">
              <a:spcBef>
                <a:spcPts val="0"/>
              </a:spcBef>
              <a:spcAft>
                <a:spcPct val="40000"/>
              </a:spcAft>
              <a:buClr>
                <a:srgbClr val="C00000"/>
              </a:buClr>
              <a:buSzPct val="120000"/>
              <a:defRPr/>
            </a:pP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5609" name="矩形 6"/>
          <p:cNvSpPr>
            <a:spLocks noChangeArrowheads="1"/>
          </p:cNvSpPr>
          <p:nvPr/>
        </p:nvSpPr>
        <p:spPr bwMode="auto">
          <a:xfrm>
            <a:off x="6242050" y="2019300"/>
            <a:ext cx="642938" cy="400050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</a:ln>
        </p:spPr>
        <p:txBody>
          <a:bodyPr anchor="ctr"/>
          <a:lstStyle/>
          <a:p>
            <a:pPr algn="ctr"/>
            <a:endParaRPr lang="zh-CN" altLang="en-US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14" name="Rectangle 3"/>
          <p:cNvSpPr>
            <a:spLocks noGrp="1" noChangeArrowheads="1"/>
          </p:cNvSpPr>
          <p:nvPr/>
        </p:nvSpPr>
        <p:spPr bwMode="auto">
          <a:xfrm>
            <a:off x="404813" y="5472113"/>
            <a:ext cx="3517900" cy="5778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fontAlgn="auto">
              <a:spcBef>
                <a:spcPts val="0"/>
              </a:spcBef>
              <a:spcAft>
                <a:spcPct val="40000"/>
              </a:spcAft>
              <a:buClr>
                <a:srgbClr val="C00000"/>
              </a:buClr>
              <a:buSzPct val="120000"/>
              <a:defRPr/>
            </a:pPr>
            <a:r>
              <a:rPr lang="en-US" altLang="zh-CN" dirty="0">
                <a:latin typeface="微软雅黑" panose="020B0503020204020204" pitchFamily="34" charset="-122"/>
                <a:ea typeface="黑体" panose="02010609060101010101" charset="-122"/>
                <a:sym typeface="微软雅黑" panose="020B0503020204020204" pitchFamily="34" charset="-122"/>
              </a:rPr>
              <a:t>3</a:t>
            </a:r>
            <a:r>
              <a:rPr lang="zh-CN" altLang="en-US" dirty="0">
                <a:latin typeface="微软雅黑" panose="020B0503020204020204" pitchFamily="34" charset="-122"/>
                <a:ea typeface="黑体" panose="02010609060101010101" charset="-122"/>
                <a:sym typeface="微软雅黑" panose="020B0503020204020204" pitchFamily="34" charset="-122"/>
              </a:rPr>
              <a:t>、</a:t>
            </a:r>
            <a:r>
              <a:rPr lang="en-US" altLang="zh-CN" dirty="0">
                <a:latin typeface="微软雅黑" panose="020B0503020204020204" pitchFamily="34" charset="-122"/>
                <a:ea typeface="黑体" panose="02010609060101010101" charset="-122"/>
                <a:sym typeface="微软雅黑" panose="020B0503020204020204" pitchFamily="34" charset="-122"/>
              </a:rPr>
              <a:t>X</a:t>
            </a:r>
            <a:r>
              <a:rPr lang="zh-CN" altLang="en-US" dirty="0">
                <a:latin typeface="微软雅黑" panose="020B0503020204020204" pitchFamily="34" charset="-122"/>
                <a:ea typeface="黑体" panose="02010609060101010101" charset="-122"/>
                <a:sym typeface="微软雅黑" panose="020B0503020204020204" pitchFamily="34" charset="-122"/>
              </a:rPr>
              <a:t>轴回零完成后，理论值显示值为零。</a:t>
            </a:r>
            <a:endParaRPr 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180975" indent="-180975" fontAlgn="auto">
              <a:spcBef>
                <a:spcPts val="0"/>
              </a:spcBef>
              <a:spcAft>
                <a:spcPct val="40000"/>
              </a:spcAft>
              <a:buClr>
                <a:srgbClr val="C00000"/>
              </a:buClr>
              <a:buSzPct val="120000"/>
              <a:buFont typeface="Wingdings" panose="05000000000000000000" pitchFamily="2" charset="2"/>
              <a:buChar char="v"/>
              <a:defRPr/>
            </a:pP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180975" indent="-180975" fontAlgn="auto">
              <a:spcBef>
                <a:spcPts val="0"/>
              </a:spcBef>
              <a:spcAft>
                <a:spcPct val="40000"/>
              </a:spcAft>
              <a:buClr>
                <a:srgbClr val="C00000"/>
              </a:buClr>
              <a:buSzPct val="120000"/>
              <a:buFont typeface="Wingdings" panose="05000000000000000000" pitchFamily="2" charset="2"/>
              <a:buChar char="v"/>
              <a:defRPr/>
            </a:pP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5611" name="TextBox 11"/>
          <p:cNvSpPr txBox="1">
            <a:spLocks noChangeArrowheads="1"/>
          </p:cNvSpPr>
          <p:nvPr/>
        </p:nvSpPr>
        <p:spPr bwMode="auto">
          <a:xfrm>
            <a:off x="2493963" y="719138"/>
            <a:ext cx="2428875" cy="40005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>
            <a:spAutoFit/>
          </a:bodyPr>
          <a:lstStyle/>
          <a:p>
            <a:r>
              <a:rPr lang="zh-CN" altLang="en-US" sz="2000" b="1">
                <a:latin typeface="黑体" panose="02010609060101010101" charset="-122"/>
                <a:ea typeface="黑体" panose="02010609060101010101" charset="-122"/>
              </a:rPr>
              <a:t>方法一</a:t>
            </a:r>
            <a:r>
              <a:rPr lang="zh-CN" altLang="en-US" b="1">
                <a:latin typeface="黑体" panose="02010609060101010101" charset="-122"/>
                <a:ea typeface="黑体" panose="02010609060101010101" charset="-122"/>
              </a:rPr>
              <a:t>：单轴回零</a:t>
            </a:r>
            <a:endParaRPr lang="zh-CN" altLang="en-US" b="1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5612" name="矩形 13"/>
          <p:cNvSpPr>
            <a:spLocks noChangeArrowheads="1"/>
          </p:cNvSpPr>
          <p:nvPr/>
        </p:nvSpPr>
        <p:spPr bwMode="auto">
          <a:xfrm>
            <a:off x="2801938" y="2035175"/>
            <a:ext cx="1120775" cy="4540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</a:ln>
        </p:spPr>
        <p:txBody>
          <a:bodyPr anchor="ctr"/>
          <a:lstStyle/>
          <a:p>
            <a:pPr algn="ctr"/>
            <a:endParaRPr lang="zh-CN" altLang="en-US">
              <a:solidFill>
                <a:srgbClr val="FFFFFF"/>
              </a:solidFill>
              <a:latin typeface="Calibri" panose="020F0502020204030204" pitchFamily="34" charset="0"/>
            </a:endParaRPr>
          </a:p>
        </p:txBody>
      </p:sp>
      <p:sp>
        <p:nvSpPr>
          <p:cNvPr id="25613" name="Rectangle 3"/>
          <p:cNvSpPr>
            <a:spLocks noGrp="1" noChangeArrowheads="1"/>
          </p:cNvSpPr>
          <p:nvPr/>
        </p:nvSpPr>
        <p:spPr bwMode="auto">
          <a:xfrm>
            <a:off x="5607050" y="5761038"/>
            <a:ext cx="2555875" cy="4048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marL="180975" indent="-180975">
              <a:spcAft>
                <a:spcPct val="40000"/>
              </a:spcAft>
              <a:buClr>
                <a:srgbClr val="C00000"/>
              </a:buClr>
              <a:buSzPct val="120000"/>
              <a:buFont typeface="Wingdings" panose="05000000000000000000" pitchFamily="2" charset="2"/>
              <a:buChar char="v"/>
            </a:pPr>
            <a:r>
              <a:rPr lang="en-US" altLang="zh-CN">
                <a:latin typeface="微软雅黑" panose="020B0503020204020204" pitchFamily="34" charset="-122"/>
                <a:ea typeface="黑体" panose="02010609060101010101" charset="-122"/>
                <a:sym typeface="微软雅黑" panose="020B0503020204020204" pitchFamily="34" charset="-122"/>
              </a:rPr>
              <a:t>Z</a:t>
            </a:r>
            <a:r>
              <a:rPr lang="zh-CN" altLang="en-US">
                <a:latin typeface="微软雅黑" panose="020B0503020204020204" pitchFamily="34" charset="-122"/>
                <a:ea typeface="黑体" panose="02010609060101010101" charset="-122"/>
                <a:sym typeface="微软雅黑" panose="020B0503020204020204" pitchFamily="34" charset="-122"/>
              </a:rPr>
              <a:t>轴方法相同</a:t>
            </a: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  <a:p>
            <a:pPr marL="180975" indent="-180975">
              <a:spcAft>
                <a:spcPct val="40000"/>
              </a:spcAft>
              <a:buClr>
                <a:srgbClr val="C00000"/>
              </a:buClr>
              <a:buSzPct val="120000"/>
              <a:buFont typeface="Wingdings" panose="05000000000000000000" pitchFamily="2" charset="2"/>
              <a:buChar char="v"/>
            </a:pPr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8" name="右箭头 17"/>
          <p:cNvSpPr/>
          <p:nvPr/>
        </p:nvSpPr>
        <p:spPr>
          <a:xfrm>
            <a:off x="4356100" y="2262188"/>
            <a:ext cx="720725" cy="29368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0" name="右箭头 19"/>
          <p:cNvSpPr/>
          <p:nvPr/>
        </p:nvSpPr>
        <p:spPr>
          <a:xfrm rot="10800000">
            <a:off x="4356100" y="4675188"/>
            <a:ext cx="720725" cy="2921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2560</Words>
  <Application>WPS 演示</Application>
  <PresentationFormat>全屏显示(4:3)</PresentationFormat>
  <Paragraphs>480</Paragraphs>
  <Slides>40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40</vt:i4>
      </vt:variant>
    </vt:vector>
  </HeadingPairs>
  <TitlesOfParts>
    <vt:vector size="58" baseType="lpstr">
      <vt:lpstr>Arial</vt:lpstr>
      <vt:lpstr>宋体</vt:lpstr>
      <vt:lpstr>Wingdings</vt:lpstr>
      <vt:lpstr>Calibri</vt:lpstr>
      <vt:lpstr>Times New Roman</vt:lpstr>
      <vt:lpstr>华康俪金黑W8(P)</vt:lpstr>
      <vt:lpstr>黑体</vt:lpstr>
      <vt:lpstr>华康俪金黑W8(P)</vt:lpstr>
      <vt:lpstr>方正粗倩简体</vt:lpstr>
      <vt:lpstr>AMGDT</vt:lpstr>
      <vt:lpstr>冬青黑体简体中文 W3</vt:lpstr>
      <vt:lpstr>微软雅黑</vt:lpstr>
      <vt:lpstr>Arial Unicode MS</vt:lpstr>
      <vt:lpstr>Arial Unicode MS</vt:lpstr>
      <vt:lpstr>冬青黑体简体中文 W3</vt:lpstr>
      <vt:lpstr>华康俪金黑W8(P)</vt:lpstr>
      <vt:lpstr>方正粗倩简体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AKIE</dc:creator>
  <cp:lastModifiedBy>Sunny</cp:lastModifiedBy>
  <cp:revision>400</cp:revision>
  <dcterms:created xsi:type="dcterms:W3CDTF">2013-07-22T03:03:00Z</dcterms:created>
  <dcterms:modified xsi:type="dcterms:W3CDTF">2020-02-15T07:18:42Z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2052-11.3.0.9221</vt:lpwstr>
  </property>
</Properties>
</file>